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2"/>
  </p:notesMasterIdLst>
  <p:sldIdLst>
    <p:sldId id="273" r:id="rId5"/>
    <p:sldId id="281" r:id="rId6"/>
    <p:sldId id="286" r:id="rId7"/>
    <p:sldId id="327" r:id="rId8"/>
    <p:sldId id="311" r:id="rId9"/>
    <p:sldId id="304" r:id="rId10"/>
    <p:sldId id="305" r:id="rId11"/>
    <p:sldId id="326" r:id="rId12"/>
    <p:sldId id="325" r:id="rId13"/>
    <p:sldId id="302" r:id="rId14"/>
    <p:sldId id="321" r:id="rId15"/>
    <p:sldId id="315" r:id="rId16"/>
    <p:sldId id="313" r:id="rId17"/>
    <p:sldId id="323" r:id="rId18"/>
    <p:sldId id="322" r:id="rId19"/>
    <p:sldId id="314" r:id="rId20"/>
    <p:sldId id="328" r:id="rId2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1521A"/>
    <a:srgbClr val="42909E"/>
    <a:srgbClr val="172061"/>
    <a:srgbClr val="D26D25"/>
    <a:srgbClr val="72A3AE"/>
    <a:srgbClr val="94CBD5"/>
    <a:srgbClr val="9D5217"/>
    <a:srgbClr val="C8D200"/>
    <a:srgbClr val="D8D922"/>
    <a:srgbClr val="D8DA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00" autoAdjust="0"/>
    <p:restoredTop sz="84663" autoAdjust="0"/>
  </p:normalViewPr>
  <p:slideViewPr>
    <p:cSldViewPr snapToGrid="0">
      <p:cViewPr varScale="1">
        <p:scale>
          <a:sx n="90" d="100"/>
          <a:sy n="90" d="100"/>
        </p:scale>
        <p:origin x="216"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D8E774-BEB5-4B6E-8744-DFECB36A5F03}"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AE84E9BD-4F51-43BF-A68F-47BFAEA933DF}">
      <dgm:prSet/>
      <dgm:spPr/>
      <dgm:t>
        <a:bodyPr/>
        <a:lstStyle/>
        <a:p>
          <a:r>
            <a:rPr lang="nl-NL"/>
            <a:t>Globaal gezien zijn voedingsstoffen nodig om te voorzien in de behoefte aan:</a:t>
          </a:r>
          <a:endParaRPr lang="en-US"/>
        </a:p>
      </dgm:t>
    </dgm:pt>
    <dgm:pt modelId="{66C075DB-85BC-472B-B0C0-85E43EBE9EB0}" type="parTrans" cxnId="{F5F42FB7-283F-4F7C-8A65-722B8FA5EA6C}">
      <dgm:prSet/>
      <dgm:spPr/>
      <dgm:t>
        <a:bodyPr/>
        <a:lstStyle/>
        <a:p>
          <a:endParaRPr lang="en-US"/>
        </a:p>
      </dgm:t>
    </dgm:pt>
    <dgm:pt modelId="{1EB646E8-ABCF-496B-AAAF-75A64C9569D3}" type="sibTrans" cxnId="{F5F42FB7-283F-4F7C-8A65-722B8FA5EA6C}">
      <dgm:prSet/>
      <dgm:spPr/>
      <dgm:t>
        <a:bodyPr/>
        <a:lstStyle/>
        <a:p>
          <a:endParaRPr lang="en-US"/>
        </a:p>
      </dgm:t>
    </dgm:pt>
    <dgm:pt modelId="{18839FE3-945D-4566-B9FD-A0C684149EF1}">
      <dgm:prSet/>
      <dgm:spPr/>
      <dgm:t>
        <a:bodyPr/>
        <a:lstStyle/>
        <a:p>
          <a:r>
            <a:rPr lang="nl-NL"/>
            <a:t>Brandstoffen, leveren energie en kunnen als reserve worden opgeslagen </a:t>
          </a:r>
          <a:endParaRPr lang="en-US"/>
        </a:p>
      </dgm:t>
    </dgm:pt>
    <dgm:pt modelId="{1E6ADD7A-9416-47BB-9BAD-E20AA98DEED4}" type="parTrans" cxnId="{FC5DC644-5681-4C4E-93AC-05A49A1F80C8}">
      <dgm:prSet/>
      <dgm:spPr/>
      <dgm:t>
        <a:bodyPr/>
        <a:lstStyle/>
        <a:p>
          <a:endParaRPr lang="en-US"/>
        </a:p>
      </dgm:t>
    </dgm:pt>
    <dgm:pt modelId="{D4147740-BC29-4048-9B4E-0CD804371826}" type="sibTrans" cxnId="{FC5DC644-5681-4C4E-93AC-05A49A1F80C8}">
      <dgm:prSet/>
      <dgm:spPr/>
      <dgm:t>
        <a:bodyPr/>
        <a:lstStyle/>
        <a:p>
          <a:endParaRPr lang="en-US"/>
        </a:p>
      </dgm:t>
    </dgm:pt>
    <dgm:pt modelId="{45629CEA-4389-4E43-B7A3-C5DB7E35FB21}">
      <dgm:prSet/>
      <dgm:spPr/>
      <dgm:t>
        <a:bodyPr/>
        <a:lstStyle/>
        <a:p>
          <a:r>
            <a:rPr lang="nl-NL"/>
            <a:t>Bouwstoffen, zijn nodig voor de aanmaak en instandhouding van lichaamscellen </a:t>
          </a:r>
          <a:endParaRPr lang="en-US"/>
        </a:p>
      </dgm:t>
    </dgm:pt>
    <dgm:pt modelId="{386741DF-C240-4F46-997C-86F87AA454E3}" type="parTrans" cxnId="{79EBD367-E15F-4057-889C-86F77FF74CBD}">
      <dgm:prSet/>
      <dgm:spPr/>
      <dgm:t>
        <a:bodyPr/>
        <a:lstStyle/>
        <a:p>
          <a:endParaRPr lang="en-US"/>
        </a:p>
      </dgm:t>
    </dgm:pt>
    <dgm:pt modelId="{524FA1B5-F843-4AB2-833D-B1A6E6028CCC}" type="sibTrans" cxnId="{79EBD367-E15F-4057-889C-86F77FF74CBD}">
      <dgm:prSet/>
      <dgm:spPr/>
      <dgm:t>
        <a:bodyPr/>
        <a:lstStyle/>
        <a:p>
          <a:endParaRPr lang="en-US"/>
        </a:p>
      </dgm:t>
    </dgm:pt>
    <dgm:pt modelId="{59B538D6-5306-42E1-9226-9C869F84F2DD}">
      <dgm:prSet/>
      <dgm:spPr/>
      <dgm:t>
        <a:bodyPr/>
        <a:lstStyle/>
        <a:p>
          <a:r>
            <a:rPr lang="nl-NL"/>
            <a:t>Regulerende stoffen, zijn nodig voor het goed laten verlopen van de stofwisselingsprocessen </a:t>
          </a:r>
          <a:endParaRPr lang="en-US"/>
        </a:p>
      </dgm:t>
    </dgm:pt>
    <dgm:pt modelId="{9743493E-24D3-4E11-8EDB-9EAA1E9AC964}" type="parTrans" cxnId="{9EF47D81-E862-473E-B7E9-FCDCD27D6FC5}">
      <dgm:prSet/>
      <dgm:spPr/>
      <dgm:t>
        <a:bodyPr/>
        <a:lstStyle/>
        <a:p>
          <a:endParaRPr lang="en-US"/>
        </a:p>
      </dgm:t>
    </dgm:pt>
    <dgm:pt modelId="{67316CDB-83B2-4F3A-B1DC-DF2D507D2629}" type="sibTrans" cxnId="{9EF47D81-E862-473E-B7E9-FCDCD27D6FC5}">
      <dgm:prSet/>
      <dgm:spPr/>
      <dgm:t>
        <a:bodyPr/>
        <a:lstStyle/>
        <a:p>
          <a:endParaRPr lang="en-US"/>
        </a:p>
      </dgm:t>
    </dgm:pt>
    <dgm:pt modelId="{8BD34292-4491-9541-803D-701FA2606DD0}" type="pres">
      <dgm:prSet presAssocID="{C4D8E774-BEB5-4B6E-8744-DFECB36A5F03}" presName="vert0" presStyleCnt="0">
        <dgm:presLayoutVars>
          <dgm:dir/>
          <dgm:animOne val="branch"/>
          <dgm:animLvl val="lvl"/>
        </dgm:presLayoutVars>
      </dgm:prSet>
      <dgm:spPr/>
    </dgm:pt>
    <dgm:pt modelId="{F9301B3E-81A8-0C4F-A495-15AA508641DE}" type="pres">
      <dgm:prSet presAssocID="{AE84E9BD-4F51-43BF-A68F-47BFAEA933DF}" presName="thickLine" presStyleLbl="alignNode1" presStyleIdx="0" presStyleCnt="4"/>
      <dgm:spPr/>
    </dgm:pt>
    <dgm:pt modelId="{2730B8FD-CFB2-4244-B8A5-D8A41F2CE930}" type="pres">
      <dgm:prSet presAssocID="{AE84E9BD-4F51-43BF-A68F-47BFAEA933DF}" presName="horz1" presStyleCnt="0"/>
      <dgm:spPr/>
    </dgm:pt>
    <dgm:pt modelId="{DF111BAB-F3C5-0F4C-82C9-30A23AFD7D38}" type="pres">
      <dgm:prSet presAssocID="{AE84E9BD-4F51-43BF-A68F-47BFAEA933DF}" presName="tx1" presStyleLbl="revTx" presStyleIdx="0" presStyleCnt="4"/>
      <dgm:spPr/>
    </dgm:pt>
    <dgm:pt modelId="{6FE3C83B-4579-4F40-A664-59995F185BDF}" type="pres">
      <dgm:prSet presAssocID="{AE84E9BD-4F51-43BF-A68F-47BFAEA933DF}" presName="vert1" presStyleCnt="0"/>
      <dgm:spPr/>
    </dgm:pt>
    <dgm:pt modelId="{83B50F59-BD5C-5540-8135-348FBF4D1D77}" type="pres">
      <dgm:prSet presAssocID="{18839FE3-945D-4566-B9FD-A0C684149EF1}" presName="thickLine" presStyleLbl="alignNode1" presStyleIdx="1" presStyleCnt="4"/>
      <dgm:spPr/>
    </dgm:pt>
    <dgm:pt modelId="{81BCF184-62BA-084E-AB4B-809CC3F1E081}" type="pres">
      <dgm:prSet presAssocID="{18839FE3-945D-4566-B9FD-A0C684149EF1}" presName="horz1" presStyleCnt="0"/>
      <dgm:spPr/>
    </dgm:pt>
    <dgm:pt modelId="{1F1CD90B-1124-8440-82A7-45322B0C9E87}" type="pres">
      <dgm:prSet presAssocID="{18839FE3-945D-4566-B9FD-A0C684149EF1}" presName="tx1" presStyleLbl="revTx" presStyleIdx="1" presStyleCnt="4"/>
      <dgm:spPr/>
    </dgm:pt>
    <dgm:pt modelId="{3C7C3A55-1B1D-F448-8F31-542E405E1330}" type="pres">
      <dgm:prSet presAssocID="{18839FE3-945D-4566-B9FD-A0C684149EF1}" presName="vert1" presStyleCnt="0"/>
      <dgm:spPr/>
    </dgm:pt>
    <dgm:pt modelId="{4E6D53B8-A595-2E46-B762-C851F24EE851}" type="pres">
      <dgm:prSet presAssocID="{45629CEA-4389-4E43-B7A3-C5DB7E35FB21}" presName="thickLine" presStyleLbl="alignNode1" presStyleIdx="2" presStyleCnt="4"/>
      <dgm:spPr/>
    </dgm:pt>
    <dgm:pt modelId="{D110DA00-2EBB-9C4B-A487-A1BB71CE0791}" type="pres">
      <dgm:prSet presAssocID="{45629CEA-4389-4E43-B7A3-C5DB7E35FB21}" presName="horz1" presStyleCnt="0"/>
      <dgm:spPr/>
    </dgm:pt>
    <dgm:pt modelId="{9B8A0D0F-B895-D64B-B5CC-2C96FCF68331}" type="pres">
      <dgm:prSet presAssocID="{45629CEA-4389-4E43-B7A3-C5DB7E35FB21}" presName="tx1" presStyleLbl="revTx" presStyleIdx="2" presStyleCnt="4"/>
      <dgm:spPr/>
    </dgm:pt>
    <dgm:pt modelId="{A26114D2-6663-3243-AEE9-D9961EA3F284}" type="pres">
      <dgm:prSet presAssocID="{45629CEA-4389-4E43-B7A3-C5DB7E35FB21}" presName="vert1" presStyleCnt="0"/>
      <dgm:spPr/>
    </dgm:pt>
    <dgm:pt modelId="{140A8C0E-B376-1C4A-8D2E-D02368FF6622}" type="pres">
      <dgm:prSet presAssocID="{59B538D6-5306-42E1-9226-9C869F84F2DD}" presName="thickLine" presStyleLbl="alignNode1" presStyleIdx="3" presStyleCnt="4"/>
      <dgm:spPr/>
    </dgm:pt>
    <dgm:pt modelId="{1D2476F4-54E9-1247-9540-9F0B8CA4EF95}" type="pres">
      <dgm:prSet presAssocID="{59B538D6-5306-42E1-9226-9C869F84F2DD}" presName="horz1" presStyleCnt="0"/>
      <dgm:spPr/>
    </dgm:pt>
    <dgm:pt modelId="{5254AC35-6721-7841-9578-2B40A49AD130}" type="pres">
      <dgm:prSet presAssocID="{59B538D6-5306-42E1-9226-9C869F84F2DD}" presName="tx1" presStyleLbl="revTx" presStyleIdx="3" presStyleCnt="4"/>
      <dgm:spPr/>
    </dgm:pt>
    <dgm:pt modelId="{C79B669C-9B9B-9847-8D3F-FFABDA683C86}" type="pres">
      <dgm:prSet presAssocID="{59B538D6-5306-42E1-9226-9C869F84F2DD}" presName="vert1" presStyleCnt="0"/>
      <dgm:spPr/>
    </dgm:pt>
  </dgm:ptLst>
  <dgm:cxnLst>
    <dgm:cxn modelId="{2B455C22-1AD4-DA42-9182-43EA6303339E}" type="presOf" srcId="{18839FE3-945D-4566-B9FD-A0C684149EF1}" destId="{1F1CD90B-1124-8440-82A7-45322B0C9E87}" srcOrd="0" destOrd="0" presId="urn:microsoft.com/office/officeart/2008/layout/LinedList"/>
    <dgm:cxn modelId="{1AA49335-2A63-C148-B19F-37417103A427}" type="presOf" srcId="{C4D8E774-BEB5-4B6E-8744-DFECB36A5F03}" destId="{8BD34292-4491-9541-803D-701FA2606DD0}" srcOrd="0" destOrd="0" presId="urn:microsoft.com/office/officeart/2008/layout/LinedList"/>
    <dgm:cxn modelId="{FC5DC644-5681-4C4E-93AC-05A49A1F80C8}" srcId="{C4D8E774-BEB5-4B6E-8744-DFECB36A5F03}" destId="{18839FE3-945D-4566-B9FD-A0C684149EF1}" srcOrd="1" destOrd="0" parTransId="{1E6ADD7A-9416-47BB-9BAD-E20AA98DEED4}" sibTransId="{D4147740-BC29-4048-9B4E-0CD804371826}"/>
    <dgm:cxn modelId="{79EBD367-E15F-4057-889C-86F77FF74CBD}" srcId="{C4D8E774-BEB5-4B6E-8744-DFECB36A5F03}" destId="{45629CEA-4389-4E43-B7A3-C5DB7E35FB21}" srcOrd="2" destOrd="0" parTransId="{386741DF-C240-4F46-997C-86F87AA454E3}" sibTransId="{524FA1B5-F843-4AB2-833D-B1A6E6028CCC}"/>
    <dgm:cxn modelId="{9EF47D81-E862-473E-B7E9-FCDCD27D6FC5}" srcId="{C4D8E774-BEB5-4B6E-8744-DFECB36A5F03}" destId="{59B538D6-5306-42E1-9226-9C869F84F2DD}" srcOrd="3" destOrd="0" parTransId="{9743493E-24D3-4E11-8EDB-9EAA1E9AC964}" sibTransId="{67316CDB-83B2-4F3A-B1DC-DF2D507D2629}"/>
    <dgm:cxn modelId="{F6F569A9-4FDD-8B49-BE1D-A1894A13F9A6}" type="presOf" srcId="{AE84E9BD-4F51-43BF-A68F-47BFAEA933DF}" destId="{DF111BAB-F3C5-0F4C-82C9-30A23AFD7D38}" srcOrd="0" destOrd="0" presId="urn:microsoft.com/office/officeart/2008/layout/LinedList"/>
    <dgm:cxn modelId="{F5F42FB7-283F-4F7C-8A65-722B8FA5EA6C}" srcId="{C4D8E774-BEB5-4B6E-8744-DFECB36A5F03}" destId="{AE84E9BD-4F51-43BF-A68F-47BFAEA933DF}" srcOrd="0" destOrd="0" parTransId="{66C075DB-85BC-472B-B0C0-85E43EBE9EB0}" sibTransId="{1EB646E8-ABCF-496B-AAAF-75A64C9569D3}"/>
    <dgm:cxn modelId="{93776FCA-497C-F54D-999B-A2DA5E2A5FC4}" type="presOf" srcId="{59B538D6-5306-42E1-9226-9C869F84F2DD}" destId="{5254AC35-6721-7841-9578-2B40A49AD130}" srcOrd="0" destOrd="0" presId="urn:microsoft.com/office/officeart/2008/layout/LinedList"/>
    <dgm:cxn modelId="{6F0C2EE7-694B-D145-8958-6384312791B2}" type="presOf" srcId="{45629CEA-4389-4E43-B7A3-C5DB7E35FB21}" destId="{9B8A0D0F-B895-D64B-B5CC-2C96FCF68331}" srcOrd="0" destOrd="0" presId="urn:microsoft.com/office/officeart/2008/layout/LinedList"/>
    <dgm:cxn modelId="{82307C83-192A-D34F-8431-AF2E540CE5BA}" type="presParOf" srcId="{8BD34292-4491-9541-803D-701FA2606DD0}" destId="{F9301B3E-81A8-0C4F-A495-15AA508641DE}" srcOrd="0" destOrd="0" presId="urn:microsoft.com/office/officeart/2008/layout/LinedList"/>
    <dgm:cxn modelId="{90D006FD-D54E-244E-951F-2126837A6A70}" type="presParOf" srcId="{8BD34292-4491-9541-803D-701FA2606DD0}" destId="{2730B8FD-CFB2-4244-B8A5-D8A41F2CE930}" srcOrd="1" destOrd="0" presId="urn:microsoft.com/office/officeart/2008/layout/LinedList"/>
    <dgm:cxn modelId="{1EA1A346-2A2E-9147-887C-B077C1C9EF13}" type="presParOf" srcId="{2730B8FD-CFB2-4244-B8A5-D8A41F2CE930}" destId="{DF111BAB-F3C5-0F4C-82C9-30A23AFD7D38}" srcOrd="0" destOrd="0" presId="urn:microsoft.com/office/officeart/2008/layout/LinedList"/>
    <dgm:cxn modelId="{6AC1F97F-6FFB-A249-BFAF-5F47679347A7}" type="presParOf" srcId="{2730B8FD-CFB2-4244-B8A5-D8A41F2CE930}" destId="{6FE3C83B-4579-4F40-A664-59995F185BDF}" srcOrd="1" destOrd="0" presId="urn:microsoft.com/office/officeart/2008/layout/LinedList"/>
    <dgm:cxn modelId="{44553BDF-E66C-124B-928D-9FFA9C4026D6}" type="presParOf" srcId="{8BD34292-4491-9541-803D-701FA2606DD0}" destId="{83B50F59-BD5C-5540-8135-348FBF4D1D77}" srcOrd="2" destOrd="0" presId="urn:microsoft.com/office/officeart/2008/layout/LinedList"/>
    <dgm:cxn modelId="{7F5529EE-F319-B147-A08D-43620B5B3F1D}" type="presParOf" srcId="{8BD34292-4491-9541-803D-701FA2606DD0}" destId="{81BCF184-62BA-084E-AB4B-809CC3F1E081}" srcOrd="3" destOrd="0" presId="urn:microsoft.com/office/officeart/2008/layout/LinedList"/>
    <dgm:cxn modelId="{F0887739-E29B-CA47-BF6F-3B7BBE3FA7F1}" type="presParOf" srcId="{81BCF184-62BA-084E-AB4B-809CC3F1E081}" destId="{1F1CD90B-1124-8440-82A7-45322B0C9E87}" srcOrd="0" destOrd="0" presId="urn:microsoft.com/office/officeart/2008/layout/LinedList"/>
    <dgm:cxn modelId="{9B1E195D-2740-AC43-8223-EB887830415E}" type="presParOf" srcId="{81BCF184-62BA-084E-AB4B-809CC3F1E081}" destId="{3C7C3A55-1B1D-F448-8F31-542E405E1330}" srcOrd="1" destOrd="0" presId="urn:microsoft.com/office/officeart/2008/layout/LinedList"/>
    <dgm:cxn modelId="{2A527A9B-9D85-B847-A145-D8D73854D1BE}" type="presParOf" srcId="{8BD34292-4491-9541-803D-701FA2606DD0}" destId="{4E6D53B8-A595-2E46-B762-C851F24EE851}" srcOrd="4" destOrd="0" presId="urn:microsoft.com/office/officeart/2008/layout/LinedList"/>
    <dgm:cxn modelId="{B7A98441-6529-664F-82F0-AE643CF7C9FE}" type="presParOf" srcId="{8BD34292-4491-9541-803D-701FA2606DD0}" destId="{D110DA00-2EBB-9C4B-A487-A1BB71CE0791}" srcOrd="5" destOrd="0" presId="urn:microsoft.com/office/officeart/2008/layout/LinedList"/>
    <dgm:cxn modelId="{D506B2F2-5F0D-8242-A133-3F2CE9F027E3}" type="presParOf" srcId="{D110DA00-2EBB-9C4B-A487-A1BB71CE0791}" destId="{9B8A0D0F-B895-D64B-B5CC-2C96FCF68331}" srcOrd="0" destOrd="0" presId="urn:microsoft.com/office/officeart/2008/layout/LinedList"/>
    <dgm:cxn modelId="{3BC23AEE-B1B0-D14B-85F2-66674703F385}" type="presParOf" srcId="{D110DA00-2EBB-9C4B-A487-A1BB71CE0791}" destId="{A26114D2-6663-3243-AEE9-D9961EA3F284}" srcOrd="1" destOrd="0" presId="urn:microsoft.com/office/officeart/2008/layout/LinedList"/>
    <dgm:cxn modelId="{D857D832-52F9-FC4C-855F-13F6E55FA646}" type="presParOf" srcId="{8BD34292-4491-9541-803D-701FA2606DD0}" destId="{140A8C0E-B376-1C4A-8D2E-D02368FF6622}" srcOrd="6" destOrd="0" presId="urn:microsoft.com/office/officeart/2008/layout/LinedList"/>
    <dgm:cxn modelId="{223FA1FF-9F03-C946-A882-683105E8B8A3}" type="presParOf" srcId="{8BD34292-4491-9541-803D-701FA2606DD0}" destId="{1D2476F4-54E9-1247-9540-9F0B8CA4EF95}" srcOrd="7" destOrd="0" presId="urn:microsoft.com/office/officeart/2008/layout/LinedList"/>
    <dgm:cxn modelId="{CF9C79A0-C101-2D4D-885E-0439B5A650AE}" type="presParOf" srcId="{1D2476F4-54E9-1247-9540-9F0B8CA4EF95}" destId="{5254AC35-6721-7841-9578-2B40A49AD130}" srcOrd="0" destOrd="0" presId="urn:microsoft.com/office/officeart/2008/layout/LinedList"/>
    <dgm:cxn modelId="{662FA1D2-E121-7C44-9529-B3CBBC74A9FA}" type="presParOf" srcId="{1D2476F4-54E9-1247-9540-9F0B8CA4EF95}" destId="{C79B669C-9B9B-9847-8D3F-FFABDA683C86}"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E8AFE62-B50A-48A3-BEC0-29DADF343F4E}" type="doc">
      <dgm:prSet loTypeId="urn:microsoft.com/office/officeart/2008/layout/LinedList" loCatId="list" qsTypeId="urn:microsoft.com/office/officeart/2005/8/quickstyle/simple1" qsCatId="simple" csTypeId="urn:microsoft.com/office/officeart/2005/8/colors/accent2_2" csCatId="accent2"/>
      <dgm:spPr/>
      <dgm:t>
        <a:bodyPr/>
        <a:lstStyle/>
        <a:p>
          <a:endParaRPr lang="en-US"/>
        </a:p>
      </dgm:t>
    </dgm:pt>
    <dgm:pt modelId="{ADCEBB79-F8D4-4859-9560-FF9BD96E2E27}">
      <dgm:prSet/>
      <dgm:spPr/>
      <dgm:t>
        <a:bodyPr/>
        <a:lstStyle/>
        <a:p>
          <a:r>
            <a:rPr lang="nl-NL"/>
            <a:t>De meeste voedingsstoffen kunnen we niet, of niet voldoende, in ons lichaam zelf aanmaken. </a:t>
          </a:r>
          <a:endParaRPr lang="en-US"/>
        </a:p>
      </dgm:t>
    </dgm:pt>
    <dgm:pt modelId="{A56D7EDC-C984-4E21-977D-A73E43294D95}" type="parTrans" cxnId="{382490E1-B8F8-453B-AD94-6C85EBC6FAD9}">
      <dgm:prSet/>
      <dgm:spPr/>
      <dgm:t>
        <a:bodyPr/>
        <a:lstStyle/>
        <a:p>
          <a:endParaRPr lang="en-US"/>
        </a:p>
      </dgm:t>
    </dgm:pt>
    <dgm:pt modelId="{4E731A4E-8C4A-428C-8669-1381A4A951CD}" type="sibTrans" cxnId="{382490E1-B8F8-453B-AD94-6C85EBC6FAD9}">
      <dgm:prSet/>
      <dgm:spPr/>
      <dgm:t>
        <a:bodyPr/>
        <a:lstStyle/>
        <a:p>
          <a:endParaRPr lang="en-US"/>
        </a:p>
      </dgm:t>
    </dgm:pt>
    <dgm:pt modelId="{0578DE08-511B-48F6-98EA-0D67DFD36B18}">
      <dgm:prSet/>
      <dgm:spPr/>
      <dgm:t>
        <a:bodyPr/>
        <a:lstStyle/>
        <a:p>
          <a:r>
            <a:rPr lang="nl-NL"/>
            <a:t>Ze zijn onmisbaar in de voeding en worden </a:t>
          </a:r>
          <a:r>
            <a:rPr lang="nl-NL" b="1"/>
            <a:t>essentiële voedingsstoffen  </a:t>
          </a:r>
          <a:r>
            <a:rPr lang="nl-NL"/>
            <a:t>genoemd. </a:t>
          </a:r>
          <a:endParaRPr lang="en-US"/>
        </a:p>
      </dgm:t>
    </dgm:pt>
    <dgm:pt modelId="{C89FDE4E-8D78-4198-A74F-CC83D2D26911}" type="parTrans" cxnId="{399D8386-17A0-4277-8AC1-B32365A948E3}">
      <dgm:prSet/>
      <dgm:spPr/>
      <dgm:t>
        <a:bodyPr/>
        <a:lstStyle/>
        <a:p>
          <a:endParaRPr lang="en-US"/>
        </a:p>
      </dgm:t>
    </dgm:pt>
    <dgm:pt modelId="{081E3920-CF9B-4373-B56D-A636812D56F2}" type="sibTrans" cxnId="{399D8386-17A0-4277-8AC1-B32365A948E3}">
      <dgm:prSet/>
      <dgm:spPr/>
      <dgm:t>
        <a:bodyPr/>
        <a:lstStyle/>
        <a:p>
          <a:endParaRPr lang="en-US"/>
        </a:p>
      </dgm:t>
    </dgm:pt>
    <dgm:pt modelId="{A569DFDC-2D76-4CC8-995D-996FE189EFC3}">
      <dgm:prSet/>
      <dgm:spPr/>
      <dgm:t>
        <a:bodyPr/>
        <a:lstStyle/>
        <a:p>
          <a:r>
            <a:rPr lang="nl-NL" b="1"/>
            <a:t>Niet-essentiële voedingsstoffen</a:t>
          </a:r>
          <a:r>
            <a:rPr lang="nl-NL"/>
            <a:t>, kan het lichaam wél zelf aanmaken.</a:t>
          </a:r>
          <a:endParaRPr lang="en-US"/>
        </a:p>
      </dgm:t>
    </dgm:pt>
    <dgm:pt modelId="{E1D0D054-48C2-4762-8284-303B2297DD4A}" type="parTrans" cxnId="{4E2268DB-28D6-48A4-BDC0-F19F3FB993D2}">
      <dgm:prSet/>
      <dgm:spPr/>
      <dgm:t>
        <a:bodyPr/>
        <a:lstStyle/>
        <a:p>
          <a:endParaRPr lang="en-US"/>
        </a:p>
      </dgm:t>
    </dgm:pt>
    <dgm:pt modelId="{1C3B70A8-815B-4830-BB7C-0543E4D2E069}" type="sibTrans" cxnId="{4E2268DB-28D6-48A4-BDC0-F19F3FB993D2}">
      <dgm:prSet/>
      <dgm:spPr/>
      <dgm:t>
        <a:bodyPr/>
        <a:lstStyle/>
        <a:p>
          <a:endParaRPr lang="en-US"/>
        </a:p>
      </dgm:t>
    </dgm:pt>
    <dgm:pt modelId="{BE45B4EE-1C21-4685-9604-4B3671C6E9EB}">
      <dgm:prSet/>
      <dgm:spPr/>
      <dgm:t>
        <a:bodyPr/>
        <a:lstStyle/>
        <a:p>
          <a:r>
            <a:rPr lang="nl-NL"/>
            <a:t>Tot de essentiële voedingsstoffen behoren de essentiële aminozuren, de essentiële vetzuren, de monosachariden, de meeste vitaminen, veel mineralen en water</a:t>
          </a:r>
          <a:endParaRPr lang="en-US"/>
        </a:p>
      </dgm:t>
    </dgm:pt>
    <dgm:pt modelId="{138C5539-B93A-4D44-91AB-405FA1A7BBC7}" type="parTrans" cxnId="{EC1A9F6F-9074-4769-9AE4-880D6D8003FF}">
      <dgm:prSet/>
      <dgm:spPr/>
      <dgm:t>
        <a:bodyPr/>
        <a:lstStyle/>
        <a:p>
          <a:endParaRPr lang="en-US"/>
        </a:p>
      </dgm:t>
    </dgm:pt>
    <dgm:pt modelId="{258DF2FE-5B6E-4A08-B22C-8CACF23CAC7A}" type="sibTrans" cxnId="{EC1A9F6F-9074-4769-9AE4-880D6D8003FF}">
      <dgm:prSet/>
      <dgm:spPr/>
      <dgm:t>
        <a:bodyPr/>
        <a:lstStyle/>
        <a:p>
          <a:endParaRPr lang="en-US"/>
        </a:p>
      </dgm:t>
    </dgm:pt>
    <dgm:pt modelId="{8C5A4264-ED2B-9B41-9BFA-FB0ADFB642AF}" type="pres">
      <dgm:prSet presAssocID="{5E8AFE62-B50A-48A3-BEC0-29DADF343F4E}" presName="vert0" presStyleCnt="0">
        <dgm:presLayoutVars>
          <dgm:dir/>
          <dgm:animOne val="branch"/>
          <dgm:animLvl val="lvl"/>
        </dgm:presLayoutVars>
      </dgm:prSet>
      <dgm:spPr/>
    </dgm:pt>
    <dgm:pt modelId="{B693407E-E598-B64F-9ACA-27C712BE3783}" type="pres">
      <dgm:prSet presAssocID="{ADCEBB79-F8D4-4859-9560-FF9BD96E2E27}" presName="thickLine" presStyleLbl="alignNode1" presStyleIdx="0" presStyleCnt="4"/>
      <dgm:spPr/>
    </dgm:pt>
    <dgm:pt modelId="{95589CBF-96A6-244F-B14B-9A970DC0ED22}" type="pres">
      <dgm:prSet presAssocID="{ADCEBB79-F8D4-4859-9560-FF9BD96E2E27}" presName="horz1" presStyleCnt="0"/>
      <dgm:spPr/>
    </dgm:pt>
    <dgm:pt modelId="{6A7C2E39-2B79-3C4A-B6A8-10382A13CFAD}" type="pres">
      <dgm:prSet presAssocID="{ADCEBB79-F8D4-4859-9560-FF9BD96E2E27}" presName="tx1" presStyleLbl="revTx" presStyleIdx="0" presStyleCnt="4"/>
      <dgm:spPr/>
    </dgm:pt>
    <dgm:pt modelId="{09839E58-EE2D-B441-8035-5BAEC9710809}" type="pres">
      <dgm:prSet presAssocID="{ADCEBB79-F8D4-4859-9560-FF9BD96E2E27}" presName="vert1" presStyleCnt="0"/>
      <dgm:spPr/>
    </dgm:pt>
    <dgm:pt modelId="{6497426C-5CE4-EC46-8E2C-7F8C9AADA42E}" type="pres">
      <dgm:prSet presAssocID="{0578DE08-511B-48F6-98EA-0D67DFD36B18}" presName="thickLine" presStyleLbl="alignNode1" presStyleIdx="1" presStyleCnt="4"/>
      <dgm:spPr/>
    </dgm:pt>
    <dgm:pt modelId="{63F10C22-AAA4-6B43-9EF5-91E3454B7003}" type="pres">
      <dgm:prSet presAssocID="{0578DE08-511B-48F6-98EA-0D67DFD36B18}" presName="horz1" presStyleCnt="0"/>
      <dgm:spPr/>
    </dgm:pt>
    <dgm:pt modelId="{09A063E6-82C4-A642-9D86-1EB1BC5F39B7}" type="pres">
      <dgm:prSet presAssocID="{0578DE08-511B-48F6-98EA-0D67DFD36B18}" presName="tx1" presStyleLbl="revTx" presStyleIdx="1" presStyleCnt="4"/>
      <dgm:spPr/>
    </dgm:pt>
    <dgm:pt modelId="{4508D6CE-FF74-2E44-B2B1-AFE0784095E9}" type="pres">
      <dgm:prSet presAssocID="{0578DE08-511B-48F6-98EA-0D67DFD36B18}" presName="vert1" presStyleCnt="0"/>
      <dgm:spPr/>
    </dgm:pt>
    <dgm:pt modelId="{A7F5FEC0-3FEE-DB49-9561-F4015A777DF4}" type="pres">
      <dgm:prSet presAssocID="{A569DFDC-2D76-4CC8-995D-996FE189EFC3}" presName="thickLine" presStyleLbl="alignNode1" presStyleIdx="2" presStyleCnt="4"/>
      <dgm:spPr/>
    </dgm:pt>
    <dgm:pt modelId="{50A70E27-CF3B-9446-B335-47B762D82267}" type="pres">
      <dgm:prSet presAssocID="{A569DFDC-2D76-4CC8-995D-996FE189EFC3}" presName="horz1" presStyleCnt="0"/>
      <dgm:spPr/>
    </dgm:pt>
    <dgm:pt modelId="{EA3070F4-289B-704D-88F7-7C7C618AB94D}" type="pres">
      <dgm:prSet presAssocID="{A569DFDC-2D76-4CC8-995D-996FE189EFC3}" presName="tx1" presStyleLbl="revTx" presStyleIdx="2" presStyleCnt="4"/>
      <dgm:spPr/>
    </dgm:pt>
    <dgm:pt modelId="{E27E0445-CF39-D748-8D29-FFA2031E722E}" type="pres">
      <dgm:prSet presAssocID="{A569DFDC-2D76-4CC8-995D-996FE189EFC3}" presName="vert1" presStyleCnt="0"/>
      <dgm:spPr/>
    </dgm:pt>
    <dgm:pt modelId="{5DFA4D26-D9CB-4A45-A541-F9ADFBA13E26}" type="pres">
      <dgm:prSet presAssocID="{BE45B4EE-1C21-4685-9604-4B3671C6E9EB}" presName="thickLine" presStyleLbl="alignNode1" presStyleIdx="3" presStyleCnt="4"/>
      <dgm:spPr/>
    </dgm:pt>
    <dgm:pt modelId="{F053FB29-2AF0-6149-AA38-6073F70D814E}" type="pres">
      <dgm:prSet presAssocID="{BE45B4EE-1C21-4685-9604-4B3671C6E9EB}" presName="horz1" presStyleCnt="0"/>
      <dgm:spPr/>
    </dgm:pt>
    <dgm:pt modelId="{AAAF35B0-16DF-7E4F-8AF8-121B46C8B449}" type="pres">
      <dgm:prSet presAssocID="{BE45B4EE-1C21-4685-9604-4B3671C6E9EB}" presName="tx1" presStyleLbl="revTx" presStyleIdx="3" presStyleCnt="4"/>
      <dgm:spPr/>
    </dgm:pt>
    <dgm:pt modelId="{4615DDCD-9B14-2345-B105-9E167E67B53C}" type="pres">
      <dgm:prSet presAssocID="{BE45B4EE-1C21-4685-9604-4B3671C6E9EB}" presName="vert1" presStyleCnt="0"/>
      <dgm:spPr/>
    </dgm:pt>
  </dgm:ptLst>
  <dgm:cxnLst>
    <dgm:cxn modelId="{DDDFD931-3278-F642-82EA-E7E925C2AA3E}" type="presOf" srcId="{A569DFDC-2D76-4CC8-995D-996FE189EFC3}" destId="{EA3070F4-289B-704D-88F7-7C7C618AB94D}" srcOrd="0" destOrd="0" presId="urn:microsoft.com/office/officeart/2008/layout/LinedList"/>
    <dgm:cxn modelId="{EC1A9F6F-9074-4769-9AE4-880D6D8003FF}" srcId="{5E8AFE62-B50A-48A3-BEC0-29DADF343F4E}" destId="{BE45B4EE-1C21-4685-9604-4B3671C6E9EB}" srcOrd="3" destOrd="0" parTransId="{138C5539-B93A-4D44-91AB-405FA1A7BBC7}" sibTransId="{258DF2FE-5B6E-4A08-B22C-8CACF23CAC7A}"/>
    <dgm:cxn modelId="{399D8386-17A0-4277-8AC1-B32365A948E3}" srcId="{5E8AFE62-B50A-48A3-BEC0-29DADF343F4E}" destId="{0578DE08-511B-48F6-98EA-0D67DFD36B18}" srcOrd="1" destOrd="0" parTransId="{C89FDE4E-8D78-4198-A74F-CC83D2D26911}" sibTransId="{081E3920-CF9B-4373-B56D-A636812D56F2}"/>
    <dgm:cxn modelId="{47C393AC-DFE7-5647-86C4-FCE7BB92D4B8}" type="presOf" srcId="{BE45B4EE-1C21-4685-9604-4B3671C6E9EB}" destId="{AAAF35B0-16DF-7E4F-8AF8-121B46C8B449}" srcOrd="0" destOrd="0" presId="urn:microsoft.com/office/officeart/2008/layout/LinedList"/>
    <dgm:cxn modelId="{E05957B1-B14E-CC49-9846-1C3EFC91A282}" type="presOf" srcId="{5E8AFE62-B50A-48A3-BEC0-29DADF343F4E}" destId="{8C5A4264-ED2B-9B41-9BFA-FB0ADFB642AF}" srcOrd="0" destOrd="0" presId="urn:microsoft.com/office/officeart/2008/layout/LinedList"/>
    <dgm:cxn modelId="{E3FBC0CB-07B0-A347-AE6F-93FDC3F797BA}" type="presOf" srcId="{ADCEBB79-F8D4-4859-9560-FF9BD96E2E27}" destId="{6A7C2E39-2B79-3C4A-B6A8-10382A13CFAD}" srcOrd="0" destOrd="0" presId="urn:microsoft.com/office/officeart/2008/layout/LinedList"/>
    <dgm:cxn modelId="{07560ED3-5BD0-8748-8072-947A3A4D5C97}" type="presOf" srcId="{0578DE08-511B-48F6-98EA-0D67DFD36B18}" destId="{09A063E6-82C4-A642-9D86-1EB1BC5F39B7}" srcOrd="0" destOrd="0" presId="urn:microsoft.com/office/officeart/2008/layout/LinedList"/>
    <dgm:cxn modelId="{4E2268DB-28D6-48A4-BDC0-F19F3FB993D2}" srcId="{5E8AFE62-B50A-48A3-BEC0-29DADF343F4E}" destId="{A569DFDC-2D76-4CC8-995D-996FE189EFC3}" srcOrd="2" destOrd="0" parTransId="{E1D0D054-48C2-4762-8284-303B2297DD4A}" sibTransId="{1C3B70A8-815B-4830-BB7C-0543E4D2E069}"/>
    <dgm:cxn modelId="{382490E1-B8F8-453B-AD94-6C85EBC6FAD9}" srcId="{5E8AFE62-B50A-48A3-BEC0-29DADF343F4E}" destId="{ADCEBB79-F8D4-4859-9560-FF9BD96E2E27}" srcOrd="0" destOrd="0" parTransId="{A56D7EDC-C984-4E21-977D-A73E43294D95}" sibTransId="{4E731A4E-8C4A-428C-8669-1381A4A951CD}"/>
    <dgm:cxn modelId="{DEFDB53C-FF61-3746-A03B-EFDBBF7A23FE}" type="presParOf" srcId="{8C5A4264-ED2B-9B41-9BFA-FB0ADFB642AF}" destId="{B693407E-E598-B64F-9ACA-27C712BE3783}" srcOrd="0" destOrd="0" presId="urn:microsoft.com/office/officeart/2008/layout/LinedList"/>
    <dgm:cxn modelId="{C8A81FC1-D187-A442-800C-03C21D062516}" type="presParOf" srcId="{8C5A4264-ED2B-9B41-9BFA-FB0ADFB642AF}" destId="{95589CBF-96A6-244F-B14B-9A970DC0ED22}" srcOrd="1" destOrd="0" presId="urn:microsoft.com/office/officeart/2008/layout/LinedList"/>
    <dgm:cxn modelId="{E49BD666-CC44-2243-9A50-C83A3AB60C72}" type="presParOf" srcId="{95589CBF-96A6-244F-B14B-9A970DC0ED22}" destId="{6A7C2E39-2B79-3C4A-B6A8-10382A13CFAD}" srcOrd="0" destOrd="0" presId="urn:microsoft.com/office/officeart/2008/layout/LinedList"/>
    <dgm:cxn modelId="{A68388EC-7CE1-A248-BCA2-FD4BEA16731A}" type="presParOf" srcId="{95589CBF-96A6-244F-B14B-9A970DC0ED22}" destId="{09839E58-EE2D-B441-8035-5BAEC9710809}" srcOrd="1" destOrd="0" presId="urn:microsoft.com/office/officeart/2008/layout/LinedList"/>
    <dgm:cxn modelId="{A352C563-3FD7-8C4F-8F2C-A233615004E8}" type="presParOf" srcId="{8C5A4264-ED2B-9B41-9BFA-FB0ADFB642AF}" destId="{6497426C-5CE4-EC46-8E2C-7F8C9AADA42E}" srcOrd="2" destOrd="0" presId="urn:microsoft.com/office/officeart/2008/layout/LinedList"/>
    <dgm:cxn modelId="{C513F2AD-959B-364C-965C-3F918E13072C}" type="presParOf" srcId="{8C5A4264-ED2B-9B41-9BFA-FB0ADFB642AF}" destId="{63F10C22-AAA4-6B43-9EF5-91E3454B7003}" srcOrd="3" destOrd="0" presId="urn:microsoft.com/office/officeart/2008/layout/LinedList"/>
    <dgm:cxn modelId="{956F3587-C628-694E-9274-351071836B30}" type="presParOf" srcId="{63F10C22-AAA4-6B43-9EF5-91E3454B7003}" destId="{09A063E6-82C4-A642-9D86-1EB1BC5F39B7}" srcOrd="0" destOrd="0" presId="urn:microsoft.com/office/officeart/2008/layout/LinedList"/>
    <dgm:cxn modelId="{C00173D4-573C-754D-B471-317E7402F4FB}" type="presParOf" srcId="{63F10C22-AAA4-6B43-9EF5-91E3454B7003}" destId="{4508D6CE-FF74-2E44-B2B1-AFE0784095E9}" srcOrd="1" destOrd="0" presId="urn:microsoft.com/office/officeart/2008/layout/LinedList"/>
    <dgm:cxn modelId="{143A3953-C958-B849-BF4D-3EE23450C27A}" type="presParOf" srcId="{8C5A4264-ED2B-9B41-9BFA-FB0ADFB642AF}" destId="{A7F5FEC0-3FEE-DB49-9561-F4015A777DF4}" srcOrd="4" destOrd="0" presId="urn:microsoft.com/office/officeart/2008/layout/LinedList"/>
    <dgm:cxn modelId="{6F182D30-337C-BD4E-AC61-958C38865CAB}" type="presParOf" srcId="{8C5A4264-ED2B-9B41-9BFA-FB0ADFB642AF}" destId="{50A70E27-CF3B-9446-B335-47B762D82267}" srcOrd="5" destOrd="0" presId="urn:microsoft.com/office/officeart/2008/layout/LinedList"/>
    <dgm:cxn modelId="{2B644EAC-A1DD-104A-8939-BFE4B7707A0C}" type="presParOf" srcId="{50A70E27-CF3B-9446-B335-47B762D82267}" destId="{EA3070F4-289B-704D-88F7-7C7C618AB94D}" srcOrd="0" destOrd="0" presId="urn:microsoft.com/office/officeart/2008/layout/LinedList"/>
    <dgm:cxn modelId="{9E795DAC-BC5F-BD4F-BE1F-42690DE944FF}" type="presParOf" srcId="{50A70E27-CF3B-9446-B335-47B762D82267}" destId="{E27E0445-CF39-D748-8D29-FFA2031E722E}" srcOrd="1" destOrd="0" presId="urn:microsoft.com/office/officeart/2008/layout/LinedList"/>
    <dgm:cxn modelId="{9C26A6D7-70AF-DB46-B6CC-8F6C23D6D823}" type="presParOf" srcId="{8C5A4264-ED2B-9B41-9BFA-FB0ADFB642AF}" destId="{5DFA4D26-D9CB-4A45-A541-F9ADFBA13E26}" srcOrd="6" destOrd="0" presId="urn:microsoft.com/office/officeart/2008/layout/LinedList"/>
    <dgm:cxn modelId="{79BC95E5-0F0F-DA4D-9F14-67A4D9B08035}" type="presParOf" srcId="{8C5A4264-ED2B-9B41-9BFA-FB0ADFB642AF}" destId="{F053FB29-2AF0-6149-AA38-6073F70D814E}" srcOrd="7" destOrd="0" presId="urn:microsoft.com/office/officeart/2008/layout/LinedList"/>
    <dgm:cxn modelId="{F52B17D5-040B-F647-BE70-D4ECBC3CCBFB}" type="presParOf" srcId="{F053FB29-2AF0-6149-AA38-6073F70D814E}" destId="{AAAF35B0-16DF-7E4F-8AF8-121B46C8B449}" srcOrd="0" destOrd="0" presId="urn:microsoft.com/office/officeart/2008/layout/LinedList"/>
    <dgm:cxn modelId="{4EF52AFA-A121-EB48-B532-DCECCE0E215E}" type="presParOf" srcId="{F053FB29-2AF0-6149-AA38-6073F70D814E}" destId="{4615DDCD-9B14-2345-B105-9E167E67B53C}"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301B3E-81A8-0C4F-A495-15AA508641DE}">
      <dsp:nvSpPr>
        <dsp:cNvPr id="0" name=""/>
        <dsp:cNvSpPr/>
      </dsp:nvSpPr>
      <dsp:spPr>
        <a:xfrm>
          <a:off x="0" y="0"/>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F111BAB-F3C5-0F4C-82C9-30A23AFD7D38}">
      <dsp:nvSpPr>
        <dsp:cNvPr id="0" name=""/>
        <dsp:cNvSpPr/>
      </dsp:nvSpPr>
      <dsp:spPr>
        <a:xfrm>
          <a:off x="0" y="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nl-NL" sz="2600" kern="1200"/>
            <a:t>Globaal gezien zijn voedingsstoffen nodig om te voorzien in de behoefte aan:</a:t>
          </a:r>
          <a:endParaRPr lang="en-US" sz="2600" kern="1200"/>
        </a:p>
      </dsp:txBody>
      <dsp:txXfrm>
        <a:off x="0" y="0"/>
        <a:ext cx="6492875" cy="1276350"/>
      </dsp:txXfrm>
    </dsp:sp>
    <dsp:sp modelId="{83B50F59-BD5C-5540-8135-348FBF4D1D77}">
      <dsp:nvSpPr>
        <dsp:cNvPr id="0" name=""/>
        <dsp:cNvSpPr/>
      </dsp:nvSpPr>
      <dsp:spPr>
        <a:xfrm>
          <a:off x="0" y="1276350"/>
          <a:ext cx="6492875" cy="0"/>
        </a:xfrm>
        <a:prstGeom prst="line">
          <a:avLst/>
        </a:prstGeom>
        <a:solidFill>
          <a:schemeClr val="accent2">
            <a:hueOff val="1080030"/>
            <a:satOff val="150"/>
            <a:lumOff val="131"/>
            <a:alphaOff val="0"/>
          </a:schemeClr>
        </a:solidFill>
        <a:ln w="12700" cap="flat" cmpd="sng" algn="ctr">
          <a:solidFill>
            <a:schemeClr val="accent2">
              <a:hueOff val="1080030"/>
              <a:satOff val="150"/>
              <a:lumOff val="13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F1CD90B-1124-8440-82A7-45322B0C9E87}">
      <dsp:nvSpPr>
        <dsp:cNvPr id="0" name=""/>
        <dsp:cNvSpPr/>
      </dsp:nvSpPr>
      <dsp:spPr>
        <a:xfrm>
          <a:off x="0" y="12763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nl-NL" sz="2600" kern="1200"/>
            <a:t>Brandstoffen, leveren energie en kunnen als reserve worden opgeslagen </a:t>
          </a:r>
          <a:endParaRPr lang="en-US" sz="2600" kern="1200"/>
        </a:p>
      </dsp:txBody>
      <dsp:txXfrm>
        <a:off x="0" y="1276350"/>
        <a:ext cx="6492875" cy="1276350"/>
      </dsp:txXfrm>
    </dsp:sp>
    <dsp:sp modelId="{4E6D53B8-A595-2E46-B762-C851F24EE851}">
      <dsp:nvSpPr>
        <dsp:cNvPr id="0" name=""/>
        <dsp:cNvSpPr/>
      </dsp:nvSpPr>
      <dsp:spPr>
        <a:xfrm>
          <a:off x="0" y="2552700"/>
          <a:ext cx="6492875" cy="0"/>
        </a:xfrm>
        <a:prstGeom prst="line">
          <a:avLst/>
        </a:prstGeom>
        <a:solidFill>
          <a:schemeClr val="accent2">
            <a:hueOff val="2160060"/>
            <a:satOff val="301"/>
            <a:lumOff val="261"/>
            <a:alphaOff val="0"/>
          </a:schemeClr>
        </a:solidFill>
        <a:ln w="12700" cap="flat" cmpd="sng" algn="ctr">
          <a:solidFill>
            <a:schemeClr val="accent2">
              <a:hueOff val="2160060"/>
              <a:satOff val="301"/>
              <a:lumOff val="26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B8A0D0F-B895-D64B-B5CC-2C96FCF68331}">
      <dsp:nvSpPr>
        <dsp:cNvPr id="0" name=""/>
        <dsp:cNvSpPr/>
      </dsp:nvSpPr>
      <dsp:spPr>
        <a:xfrm>
          <a:off x="0" y="255270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nl-NL" sz="2600" kern="1200"/>
            <a:t>Bouwstoffen, zijn nodig voor de aanmaak en instandhouding van lichaamscellen </a:t>
          </a:r>
          <a:endParaRPr lang="en-US" sz="2600" kern="1200"/>
        </a:p>
      </dsp:txBody>
      <dsp:txXfrm>
        <a:off x="0" y="2552700"/>
        <a:ext cx="6492875" cy="1276350"/>
      </dsp:txXfrm>
    </dsp:sp>
    <dsp:sp modelId="{140A8C0E-B376-1C4A-8D2E-D02368FF6622}">
      <dsp:nvSpPr>
        <dsp:cNvPr id="0" name=""/>
        <dsp:cNvSpPr/>
      </dsp:nvSpPr>
      <dsp:spPr>
        <a:xfrm>
          <a:off x="0" y="3829050"/>
          <a:ext cx="6492875" cy="0"/>
        </a:xfrm>
        <a:prstGeom prst="line">
          <a:avLst/>
        </a:prstGeom>
        <a:solidFill>
          <a:schemeClr val="accent2">
            <a:hueOff val="3240090"/>
            <a:satOff val="451"/>
            <a:lumOff val="392"/>
            <a:alphaOff val="0"/>
          </a:schemeClr>
        </a:solidFill>
        <a:ln w="12700" cap="flat" cmpd="sng" algn="ctr">
          <a:solidFill>
            <a:schemeClr val="accent2">
              <a:hueOff val="3240090"/>
              <a:satOff val="451"/>
              <a:lumOff val="39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254AC35-6721-7841-9578-2B40A49AD130}">
      <dsp:nvSpPr>
        <dsp:cNvPr id="0" name=""/>
        <dsp:cNvSpPr/>
      </dsp:nvSpPr>
      <dsp:spPr>
        <a:xfrm>
          <a:off x="0" y="38290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nl-NL" sz="2600" kern="1200"/>
            <a:t>Regulerende stoffen, zijn nodig voor het goed laten verlopen van de stofwisselingsprocessen </a:t>
          </a:r>
          <a:endParaRPr lang="en-US" sz="2600" kern="1200"/>
        </a:p>
      </dsp:txBody>
      <dsp:txXfrm>
        <a:off x="0" y="3829050"/>
        <a:ext cx="6492875" cy="12763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93407E-E598-B64F-9ACA-27C712BE3783}">
      <dsp:nvSpPr>
        <dsp:cNvPr id="0" name=""/>
        <dsp:cNvSpPr/>
      </dsp:nvSpPr>
      <dsp:spPr>
        <a:xfrm>
          <a:off x="0" y="0"/>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A7C2E39-2B79-3C4A-B6A8-10382A13CFAD}">
      <dsp:nvSpPr>
        <dsp:cNvPr id="0" name=""/>
        <dsp:cNvSpPr/>
      </dsp:nvSpPr>
      <dsp:spPr>
        <a:xfrm>
          <a:off x="0" y="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nl-NL" sz="2100" kern="1200"/>
            <a:t>De meeste voedingsstoffen kunnen we niet, of niet voldoende, in ons lichaam zelf aanmaken. </a:t>
          </a:r>
          <a:endParaRPr lang="en-US" sz="2100" kern="1200"/>
        </a:p>
      </dsp:txBody>
      <dsp:txXfrm>
        <a:off x="0" y="0"/>
        <a:ext cx="6492875" cy="1276350"/>
      </dsp:txXfrm>
    </dsp:sp>
    <dsp:sp modelId="{6497426C-5CE4-EC46-8E2C-7F8C9AADA42E}">
      <dsp:nvSpPr>
        <dsp:cNvPr id="0" name=""/>
        <dsp:cNvSpPr/>
      </dsp:nvSpPr>
      <dsp:spPr>
        <a:xfrm>
          <a:off x="0" y="1276350"/>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9A063E6-82C4-A642-9D86-1EB1BC5F39B7}">
      <dsp:nvSpPr>
        <dsp:cNvPr id="0" name=""/>
        <dsp:cNvSpPr/>
      </dsp:nvSpPr>
      <dsp:spPr>
        <a:xfrm>
          <a:off x="0" y="12763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nl-NL" sz="2100" kern="1200"/>
            <a:t>Ze zijn onmisbaar in de voeding en worden </a:t>
          </a:r>
          <a:r>
            <a:rPr lang="nl-NL" sz="2100" b="1" kern="1200"/>
            <a:t>essentiële voedingsstoffen  </a:t>
          </a:r>
          <a:r>
            <a:rPr lang="nl-NL" sz="2100" kern="1200"/>
            <a:t>genoemd. </a:t>
          </a:r>
          <a:endParaRPr lang="en-US" sz="2100" kern="1200"/>
        </a:p>
      </dsp:txBody>
      <dsp:txXfrm>
        <a:off x="0" y="1276350"/>
        <a:ext cx="6492875" cy="1276350"/>
      </dsp:txXfrm>
    </dsp:sp>
    <dsp:sp modelId="{A7F5FEC0-3FEE-DB49-9561-F4015A777DF4}">
      <dsp:nvSpPr>
        <dsp:cNvPr id="0" name=""/>
        <dsp:cNvSpPr/>
      </dsp:nvSpPr>
      <dsp:spPr>
        <a:xfrm>
          <a:off x="0" y="2552700"/>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A3070F4-289B-704D-88F7-7C7C618AB94D}">
      <dsp:nvSpPr>
        <dsp:cNvPr id="0" name=""/>
        <dsp:cNvSpPr/>
      </dsp:nvSpPr>
      <dsp:spPr>
        <a:xfrm>
          <a:off x="0" y="255270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nl-NL" sz="2100" b="1" kern="1200"/>
            <a:t>Niet-essentiële voedingsstoffen</a:t>
          </a:r>
          <a:r>
            <a:rPr lang="nl-NL" sz="2100" kern="1200"/>
            <a:t>, kan het lichaam wél zelf aanmaken.</a:t>
          </a:r>
          <a:endParaRPr lang="en-US" sz="2100" kern="1200"/>
        </a:p>
      </dsp:txBody>
      <dsp:txXfrm>
        <a:off x="0" y="2552700"/>
        <a:ext cx="6492875" cy="1276350"/>
      </dsp:txXfrm>
    </dsp:sp>
    <dsp:sp modelId="{5DFA4D26-D9CB-4A45-A541-F9ADFBA13E26}">
      <dsp:nvSpPr>
        <dsp:cNvPr id="0" name=""/>
        <dsp:cNvSpPr/>
      </dsp:nvSpPr>
      <dsp:spPr>
        <a:xfrm>
          <a:off x="0" y="3829050"/>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AAF35B0-16DF-7E4F-8AF8-121B46C8B449}">
      <dsp:nvSpPr>
        <dsp:cNvPr id="0" name=""/>
        <dsp:cNvSpPr/>
      </dsp:nvSpPr>
      <dsp:spPr>
        <a:xfrm>
          <a:off x="0" y="38290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nl-NL" sz="2100" kern="1200"/>
            <a:t>Tot de essentiële voedingsstoffen behoren de essentiële aminozuren, de essentiële vetzuren, de monosachariden, de meeste vitaminen, veel mineralen en water</a:t>
          </a:r>
          <a:endParaRPr lang="en-US" sz="2100" kern="1200"/>
        </a:p>
      </dsp:txBody>
      <dsp:txXfrm>
        <a:off x="0" y="3829050"/>
        <a:ext cx="6492875" cy="1276350"/>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5EBEE9-5ED1-47E3-91F3-8E6237564E15}" type="datetimeFigureOut">
              <a:rPr lang="nl-NL" smtClean="0"/>
              <a:t>02-10-19</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99C61E-FA29-48B5-B8E4-AFB31D3E6003}" type="slidenum">
              <a:rPr lang="nl-NL" smtClean="0"/>
              <a:t>‹nr.›</a:t>
            </a:fld>
            <a:endParaRPr lang="nl-NL"/>
          </a:p>
        </p:txBody>
      </p:sp>
    </p:spTree>
    <p:extLst>
      <p:ext uri="{BB962C8B-B14F-4D97-AF65-F5344CB8AC3E}">
        <p14:creationId xmlns:p14="http://schemas.microsoft.com/office/powerpoint/2010/main" val="21489663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l-NL" dirty="0"/>
          </a:p>
        </p:txBody>
      </p:sp>
      <p:sp>
        <p:nvSpPr>
          <p:cNvPr id="4" name="Tijdelijke aanduiding voor dianummer 3"/>
          <p:cNvSpPr>
            <a:spLocks noGrp="1"/>
          </p:cNvSpPr>
          <p:nvPr>
            <p:ph type="sldNum" sz="quarter" idx="10"/>
          </p:nvPr>
        </p:nvSpPr>
        <p:spPr/>
        <p:txBody>
          <a:bodyPr/>
          <a:lstStyle/>
          <a:p>
            <a:fld id="{4499C61E-FA29-48B5-B8E4-AFB31D3E6003}" type="slidenum">
              <a:rPr lang="nl-NL" smtClean="0"/>
              <a:t>2</a:t>
            </a:fld>
            <a:endParaRPr lang="nl-NL"/>
          </a:p>
        </p:txBody>
      </p:sp>
    </p:spTree>
    <p:extLst>
      <p:ext uri="{BB962C8B-B14F-4D97-AF65-F5344CB8AC3E}">
        <p14:creationId xmlns:p14="http://schemas.microsoft.com/office/powerpoint/2010/main" val="1846878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4499C61E-FA29-48B5-B8E4-AFB31D3E6003}" type="slidenum">
              <a:rPr lang="nl-NL" smtClean="0"/>
              <a:t>3</a:t>
            </a:fld>
            <a:endParaRPr lang="nl-NL"/>
          </a:p>
        </p:txBody>
      </p:sp>
    </p:spTree>
    <p:extLst>
      <p:ext uri="{BB962C8B-B14F-4D97-AF65-F5344CB8AC3E}">
        <p14:creationId xmlns:p14="http://schemas.microsoft.com/office/powerpoint/2010/main" val="35973663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Mensen gebruiken nu dagelijks veel verschillende levensmiddelen. Dit vormt een groot contrast met het eetpatroon van volkeren die ver voor onze jaartelling leefden. Jagen, vissen, en vooral het verzamelen van noten, bessen en andere eetbare delen van planten waren de enige manieren om aan voedsel te komen. De ervaring leerde wat geschikt was om te worden gegeten en wat niet.</a:t>
            </a:r>
          </a:p>
        </p:txBody>
      </p:sp>
      <p:sp>
        <p:nvSpPr>
          <p:cNvPr id="4" name="Tijdelijke aanduiding voor dianummer 3"/>
          <p:cNvSpPr>
            <a:spLocks noGrp="1"/>
          </p:cNvSpPr>
          <p:nvPr>
            <p:ph type="sldNum" sz="quarter" idx="10"/>
          </p:nvPr>
        </p:nvSpPr>
        <p:spPr/>
        <p:txBody>
          <a:bodyPr/>
          <a:lstStyle/>
          <a:p>
            <a:fld id="{4499C61E-FA29-48B5-B8E4-AFB31D3E6003}" type="slidenum">
              <a:rPr lang="nl-NL" smtClean="0"/>
              <a:t>5</a:t>
            </a:fld>
            <a:endParaRPr lang="nl-NL"/>
          </a:p>
        </p:txBody>
      </p:sp>
    </p:spTree>
    <p:extLst>
      <p:ext uri="{BB962C8B-B14F-4D97-AF65-F5344CB8AC3E}">
        <p14:creationId xmlns:p14="http://schemas.microsoft.com/office/powerpoint/2010/main" val="17708671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4499C61E-FA29-48B5-B8E4-AFB31D3E6003}" type="slidenum">
              <a:rPr lang="nl-NL" smtClean="0"/>
              <a:t>6</a:t>
            </a:fld>
            <a:endParaRPr lang="nl-NL"/>
          </a:p>
        </p:txBody>
      </p:sp>
    </p:spTree>
    <p:extLst>
      <p:ext uri="{BB962C8B-B14F-4D97-AF65-F5344CB8AC3E}">
        <p14:creationId xmlns:p14="http://schemas.microsoft.com/office/powerpoint/2010/main" val="34300044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4499C61E-FA29-48B5-B8E4-AFB31D3E6003}" type="slidenum">
              <a:rPr lang="nl-NL" smtClean="0"/>
              <a:t>8</a:t>
            </a:fld>
            <a:endParaRPr lang="nl-NL"/>
          </a:p>
        </p:txBody>
      </p:sp>
    </p:spTree>
    <p:extLst>
      <p:ext uri="{BB962C8B-B14F-4D97-AF65-F5344CB8AC3E}">
        <p14:creationId xmlns:p14="http://schemas.microsoft.com/office/powerpoint/2010/main" val="11664972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0" dirty="0">
                <a:effectLst/>
              </a:rPr>
              <a:t>Functies van mineralen en spoorelementen:</a:t>
            </a:r>
          </a:p>
          <a:p>
            <a:r>
              <a:rPr lang="nl-NL" sz="1200" b="0" kern="1200" dirty="0">
                <a:solidFill>
                  <a:schemeClr val="tx1"/>
                </a:solidFill>
                <a:effectLst/>
                <a:latin typeface="+mn-lt"/>
                <a:ea typeface="+mn-ea"/>
                <a:cs typeface="+mn-cs"/>
              </a:rPr>
              <a:t>Ten aanzien van de functies van mineralen en spoorelementen zijn een drietal groepen te onderscheiden:</a:t>
            </a:r>
            <a:endParaRPr lang="nl-NL" b="0" dirty="0">
              <a:effectLst/>
            </a:endParaRPr>
          </a:p>
          <a:p>
            <a:r>
              <a:rPr lang="nl-NL" sz="1200" b="0" kern="1200" dirty="0">
                <a:solidFill>
                  <a:schemeClr val="tx1"/>
                </a:solidFill>
                <a:effectLst/>
                <a:latin typeface="+mn-lt"/>
                <a:ea typeface="+mn-ea"/>
                <a:cs typeface="+mn-cs"/>
              </a:rPr>
              <a:t>- Als materiaal voor vorming van botten en tanden (bijvoorbeeld calcium, fosfor, magnesium) </a:t>
            </a:r>
            <a:endParaRPr lang="nl-NL" b="0" dirty="0">
              <a:effectLst/>
            </a:endParaRPr>
          </a:p>
          <a:p>
            <a:r>
              <a:rPr lang="nl-NL" sz="1200" b="0" kern="1200" dirty="0">
                <a:solidFill>
                  <a:schemeClr val="tx1"/>
                </a:solidFill>
                <a:effectLst/>
                <a:latin typeface="+mn-lt"/>
                <a:ea typeface="+mn-ea"/>
                <a:cs typeface="+mn-cs"/>
              </a:rPr>
              <a:t>- als co-enzymfactor (in allerlei enzymen, waaronder </a:t>
            </a:r>
            <a:r>
              <a:rPr lang="nl-NL" sz="1200" b="0" kern="1200" dirty="0" err="1">
                <a:solidFill>
                  <a:schemeClr val="tx1"/>
                </a:solidFill>
                <a:effectLst/>
                <a:latin typeface="+mn-lt"/>
                <a:ea typeface="+mn-ea"/>
                <a:cs typeface="+mn-cs"/>
              </a:rPr>
              <a:t>anti-oxidant</a:t>
            </a:r>
            <a:r>
              <a:rPr lang="nl-NL" sz="1200" b="0" kern="1200" dirty="0">
                <a:solidFill>
                  <a:schemeClr val="tx1"/>
                </a:solidFill>
                <a:effectLst/>
                <a:latin typeface="+mn-lt"/>
                <a:ea typeface="+mn-ea"/>
                <a:cs typeface="+mn-cs"/>
              </a:rPr>
              <a:t> enzymen) </a:t>
            </a:r>
            <a:endParaRPr lang="nl-NL" b="0" dirty="0">
              <a:effectLst/>
            </a:endParaRPr>
          </a:p>
          <a:p>
            <a:r>
              <a:rPr lang="nl-NL" sz="1200" b="0" kern="1200" dirty="0">
                <a:solidFill>
                  <a:schemeClr val="tx1"/>
                </a:solidFill>
                <a:effectLst/>
                <a:latin typeface="+mn-lt"/>
                <a:ea typeface="+mn-ea"/>
                <a:cs typeface="+mn-cs"/>
              </a:rPr>
              <a:t>- als regelaar voor evenwicht, hoeveelheid en samenstelling van lichaamsvloeistoffen.</a:t>
            </a:r>
          </a:p>
          <a:p>
            <a:endParaRPr lang="nl-NL" dirty="0">
              <a:effectLst/>
            </a:endParaRPr>
          </a:p>
          <a:p>
            <a:r>
              <a:rPr lang="nl-NL" b="0" dirty="0">
                <a:effectLst/>
              </a:rPr>
              <a:t>Functies van vitamines in het algemeen</a:t>
            </a:r>
          </a:p>
          <a:p>
            <a:r>
              <a:rPr lang="nl-NL" b="0" dirty="0">
                <a:effectLst/>
                <a:latin typeface="Arial" panose="020B0604020202020204" pitchFamily="34" charset="0"/>
              </a:rPr>
              <a:t>Wat betreft de werking die vitamines in het lichaam ontplooien kunnen een groot aantal functies worden onderscheiden:</a:t>
            </a:r>
            <a:endParaRPr lang="nl-NL" b="0" dirty="0">
              <a:effectLst/>
            </a:endParaRPr>
          </a:p>
          <a:p>
            <a:pPr>
              <a:buFont typeface="Arial" panose="020B0604020202020204" pitchFamily="34" charset="0"/>
              <a:buChar char="•"/>
            </a:pPr>
            <a:r>
              <a:rPr lang="nl-NL" b="0" dirty="0">
                <a:effectLst/>
                <a:latin typeface="Arial" panose="020B0604020202020204" pitchFamily="34" charset="0"/>
              </a:rPr>
              <a:t>beschikken over anti-</a:t>
            </a:r>
            <a:r>
              <a:rPr lang="nl-NL" b="0" dirty="0" err="1">
                <a:effectLst/>
                <a:latin typeface="Arial" panose="020B0604020202020204" pitchFamily="34" charset="0"/>
              </a:rPr>
              <a:t>oxidant</a:t>
            </a:r>
            <a:r>
              <a:rPr lang="nl-NL" b="0" dirty="0">
                <a:effectLst/>
                <a:latin typeface="Arial" panose="020B0604020202020204" pitchFamily="34" charset="0"/>
              </a:rPr>
              <a:t>-werking </a:t>
            </a:r>
            <a:endParaRPr lang="nl-NL" b="0" dirty="0">
              <a:effectLst/>
            </a:endParaRPr>
          </a:p>
          <a:p>
            <a:pPr>
              <a:buFont typeface="Arial" panose="020B0604020202020204" pitchFamily="34" charset="0"/>
              <a:buChar char="•"/>
            </a:pPr>
            <a:r>
              <a:rPr lang="nl-NL" b="0" dirty="0">
                <a:effectLst/>
                <a:latin typeface="Arial" panose="020B0604020202020204" pitchFamily="34" charset="0"/>
              </a:rPr>
              <a:t>versterken en onderhouden het afweersysteem </a:t>
            </a:r>
            <a:endParaRPr lang="nl-NL" b="0" dirty="0">
              <a:effectLst/>
            </a:endParaRPr>
          </a:p>
          <a:p>
            <a:pPr>
              <a:buFont typeface="Arial" panose="020B0604020202020204" pitchFamily="34" charset="0"/>
              <a:buChar char="•"/>
            </a:pPr>
            <a:r>
              <a:rPr lang="nl-NL" b="0" dirty="0">
                <a:effectLst/>
                <a:latin typeface="Arial" panose="020B0604020202020204" pitchFamily="34" charset="0"/>
              </a:rPr>
              <a:t>ontplooien een anti-stress-werking </a:t>
            </a:r>
            <a:endParaRPr lang="nl-NL" b="0" dirty="0">
              <a:effectLst/>
            </a:endParaRPr>
          </a:p>
          <a:p>
            <a:pPr>
              <a:buFont typeface="Arial" panose="020B0604020202020204" pitchFamily="34" charset="0"/>
              <a:buChar char="•"/>
            </a:pPr>
            <a:r>
              <a:rPr lang="nl-NL" b="0" dirty="0">
                <a:effectLst/>
                <a:latin typeface="Arial" panose="020B0604020202020204" pitchFamily="34" charset="0"/>
              </a:rPr>
              <a:t>bezitten een 'chelerende' (ontgiftende) werking </a:t>
            </a:r>
            <a:endParaRPr lang="nl-NL" b="0" dirty="0">
              <a:effectLst/>
            </a:endParaRPr>
          </a:p>
          <a:p>
            <a:pPr>
              <a:buFont typeface="Arial" panose="020B0604020202020204" pitchFamily="34" charset="0"/>
              <a:buChar char="•"/>
            </a:pPr>
            <a:r>
              <a:rPr lang="nl-NL" b="0" dirty="0">
                <a:effectLst/>
                <a:latin typeface="Arial" panose="020B0604020202020204" pitchFamily="34" charset="0"/>
              </a:rPr>
              <a:t>verbeteren het geheugen en optimaliseren het leerproces </a:t>
            </a:r>
            <a:endParaRPr lang="nl-NL" b="0" dirty="0">
              <a:effectLst/>
            </a:endParaRPr>
          </a:p>
          <a:p>
            <a:pPr>
              <a:buFont typeface="Arial" panose="020B0604020202020204" pitchFamily="34" charset="0"/>
              <a:buChar char="•"/>
            </a:pPr>
            <a:r>
              <a:rPr lang="nl-NL" b="0" dirty="0">
                <a:effectLst/>
                <a:latin typeface="Arial" panose="020B0604020202020204" pitchFamily="34" charset="0"/>
              </a:rPr>
              <a:t>bevorderen de reparatie van beschadigingen van de celkern-structuren (DNA) </a:t>
            </a:r>
            <a:endParaRPr lang="nl-NL" b="0" dirty="0">
              <a:effectLst/>
            </a:endParaRPr>
          </a:p>
          <a:p>
            <a:pPr>
              <a:buFont typeface="Arial" panose="020B0604020202020204" pitchFamily="34" charset="0"/>
              <a:buChar char="•"/>
            </a:pPr>
            <a:r>
              <a:rPr lang="nl-NL" b="0" dirty="0">
                <a:effectLst/>
                <a:latin typeface="Arial" panose="020B0604020202020204" pitchFamily="34" charset="0"/>
              </a:rPr>
              <a:t>versterken en onderhouden de goede werking van celwanden </a:t>
            </a:r>
            <a:endParaRPr lang="nl-NL" b="0" dirty="0">
              <a:effectLst/>
            </a:endParaRPr>
          </a:p>
          <a:p>
            <a:pPr>
              <a:buFont typeface="Arial" panose="020B0604020202020204" pitchFamily="34" charset="0"/>
              <a:buChar char="•"/>
            </a:pPr>
            <a:r>
              <a:rPr lang="nl-NL" b="0" dirty="0">
                <a:effectLst/>
                <a:latin typeface="Arial" panose="020B0604020202020204" pitchFamily="34" charset="0"/>
              </a:rPr>
              <a:t>bevorderen de aanmaak van groeihormonen </a:t>
            </a:r>
            <a:endParaRPr lang="nl-NL" b="0" dirty="0">
              <a:effectLst/>
            </a:endParaRPr>
          </a:p>
          <a:p>
            <a:pPr>
              <a:buFont typeface="Arial" panose="020B0604020202020204" pitchFamily="34" charset="0"/>
              <a:buChar char="•"/>
            </a:pPr>
            <a:r>
              <a:rPr lang="nl-NL" b="0" dirty="0">
                <a:effectLst/>
                <a:latin typeface="Arial" panose="020B0604020202020204" pitchFamily="34" charset="0"/>
              </a:rPr>
              <a:t>spelen een belangrijke rol spelen in het zuurstofgebruik door de cellen </a:t>
            </a:r>
            <a:endParaRPr lang="nl-NL" b="0" dirty="0">
              <a:effectLst/>
            </a:endParaRPr>
          </a:p>
          <a:p>
            <a:pPr>
              <a:buFont typeface="Arial" panose="020B0604020202020204" pitchFamily="34" charset="0"/>
              <a:buChar char="•"/>
            </a:pPr>
            <a:r>
              <a:rPr lang="nl-NL" b="0" dirty="0">
                <a:effectLst/>
                <a:latin typeface="Arial" panose="020B0604020202020204" pitchFamily="34" charset="0"/>
              </a:rPr>
              <a:t>helpen bij de aanmaak van eiwitten </a:t>
            </a:r>
            <a:endParaRPr lang="nl-NL" b="0" dirty="0">
              <a:effectLst/>
            </a:endParaRPr>
          </a:p>
          <a:p>
            <a:pPr>
              <a:buFont typeface="Arial" panose="020B0604020202020204" pitchFamily="34" charset="0"/>
              <a:buChar char="•"/>
            </a:pPr>
            <a:r>
              <a:rPr lang="nl-NL" b="0" dirty="0">
                <a:effectLst/>
                <a:latin typeface="Arial" panose="020B0604020202020204" pitchFamily="34" charset="0"/>
              </a:rPr>
              <a:t>beschikken over een </a:t>
            </a:r>
            <a:r>
              <a:rPr lang="nl-NL" b="0" dirty="0" err="1">
                <a:effectLst/>
                <a:latin typeface="Arial" panose="020B0604020202020204" pitchFamily="34" charset="0"/>
              </a:rPr>
              <a:t>hartbeschermende</a:t>
            </a:r>
            <a:r>
              <a:rPr lang="nl-NL" b="0" dirty="0">
                <a:effectLst/>
                <a:latin typeface="Arial" panose="020B0604020202020204" pitchFamily="34" charset="0"/>
              </a:rPr>
              <a:t> functie </a:t>
            </a:r>
            <a:endParaRPr lang="nl-NL" b="0" dirty="0">
              <a:effectLst/>
            </a:endParaRPr>
          </a:p>
          <a:p>
            <a:pPr>
              <a:buFont typeface="Arial" panose="020B0604020202020204" pitchFamily="34" charset="0"/>
              <a:buChar char="•"/>
            </a:pPr>
            <a:r>
              <a:rPr lang="nl-NL" b="0" dirty="0">
                <a:effectLst/>
                <a:latin typeface="Arial" panose="020B0604020202020204" pitchFamily="34" charset="0"/>
              </a:rPr>
              <a:t>helpen bij de regulering van de cholesterol-stofwisseling </a:t>
            </a:r>
            <a:endParaRPr lang="nl-NL" b="0" dirty="0">
              <a:effectLst/>
            </a:endParaRPr>
          </a:p>
          <a:p>
            <a:pPr>
              <a:buFont typeface="Arial" panose="020B0604020202020204" pitchFamily="34" charset="0"/>
              <a:buChar char="•"/>
            </a:pPr>
            <a:r>
              <a:rPr lang="nl-NL" b="0" dirty="0">
                <a:effectLst/>
                <a:latin typeface="Arial" panose="020B0604020202020204" pitchFamily="34" charset="0"/>
              </a:rPr>
              <a:t>gaan voortijdige veroudering tegen (excl. de groep van de </a:t>
            </a:r>
            <a:r>
              <a:rPr lang="nl-NL" b="0" dirty="0" err="1">
                <a:effectLst/>
                <a:latin typeface="Arial" panose="020B0604020202020204" pitchFamily="34" charset="0"/>
              </a:rPr>
              <a:t>anti-oxidanten</a:t>
            </a:r>
            <a:r>
              <a:rPr lang="nl-NL" b="0" dirty="0">
                <a:effectLst/>
                <a:latin typeface="Arial" panose="020B0604020202020204" pitchFamily="34" charset="0"/>
              </a:rPr>
              <a:t>) </a:t>
            </a:r>
            <a:endParaRPr lang="nl-NL" b="0" dirty="0">
              <a:effectLst/>
            </a:endParaRPr>
          </a:p>
          <a:p>
            <a:pPr>
              <a:buFont typeface="Arial" panose="020B0604020202020204" pitchFamily="34" charset="0"/>
              <a:buChar char="•"/>
            </a:pPr>
            <a:r>
              <a:rPr lang="nl-NL" b="0" dirty="0">
                <a:effectLst/>
                <a:latin typeface="Arial" panose="020B0604020202020204" pitchFamily="34" charset="0"/>
              </a:rPr>
              <a:t>zijn onmisbaar voor de omzetting van voedingsenergie in bio-energie </a:t>
            </a:r>
            <a:br>
              <a:rPr lang="nl-NL" b="0" dirty="0">
                <a:effectLst/>
                <a:latin typeface="Arial" panose="020B0604020202020204" pitchFamily="34" charset="0"/>
              </a:rPr>
            </a:br>
            <a:r>
              <a:rPr lang="nl-NL" b="0" dirty="0">
                <a:effectLst/>
                <a:latin typeface="Arial" panose="020B0604020202020204" pitchFamily="34" charset="0"/>
              </a:rPr>
              <a:t> </a:t>
            </a:r>
            <a:endParaRPr lang="nl-NL" b="0" dirty="0">
              <a:effectLst/>
            </a:endParaRPr>
          </a:p>
          <a:p>
            <a:r>
              <a:rPr lang="nl-NL" b="0" dirty="0">
                <a:effectLst/>
              </a:rPr>
              <a:t>Functies van afzonderlijke vitamines</a:t>
            </a:r>
          </a:p>
          <a:p>
            <a:r>
              <a:rPr lang="nl-NL" b="0" dirty="0">
                <a:effectLst/>
              </a:rPr>
              <a:t>Vitamine A </a:t>
            </a:r>
          </a:p>
          <a:p>
            <a:pPr>
              <a:buFont typeface="Arial" panose="020B0604020202020204" pitchFamily="34" charset="0"/>
              <a:buChar char="•"/>
            </a:pPr>
            <a:r>
              <a:rPr lang="nl-NL" b="0" dirty="0">
                <a:effectLst/>
                <a:latin typeface="Arial" panose="020B0604020202020204" pitchFamily="34" charset="0"/>
              </a:rPr>
              <a:t>houdt de huid en slijmvliezen gezond </a:t>
            </a:r>
            <a:endParaRPr lang="nl-NL" b="0" dirty="0">
              <a:effectLst/>
            </a:endParaRPr>
          </a:p>
          <a:p>
            <a:pPr>
              <a:buFont typeface="Arial" panose="020B0604020202020204" pitchFamily="34" charset="0"/>
              <a:buChar char="•"/>
            </a:pPr>
            <a:r>
              <a:rPr lang="nl-NL" b="0" dirty="0">
                <a:effectLst/>
                <a:latin typeface="Arial" panose="020B0604020202020204" pitchFamily="34" charset="0"/>
              </a:rPr>
              <a:t>betrokken bij het onderhoud van gezonde botten en tanden </a:t>
            </a:r>
            <a:endParaRPr lang="nl-NL" b="0" dirty="0">
              <a:effectLst/>
            </a:endParaRPr>
          </a:p>
          <a:p>
            <a:pPr>
              <a:buFont typeface="Arial" panose="020B0604020202020204" pitchFamily="34" charset="0"/>
              <a:buChar char="•"/>
            </a:pPr>
            <a:r>
              <a:rPr lang="nl-NL" b="0" dirty="0">
                <a:effectLst/>
                <a:latin typeface="Arial" panose="020B0604020202020204" pitchFamily="34" charset="0"/>
              </a:rPr>
              <a:t>onderhoudt het gezichtsvermogen </a:t>
            </a:r>
            <a:endParaRPr lang="nl-NL" b="0" dirty="0">
              <a:effectLst/>
            </a:endParaRPr>
          </a:p>
          <a:p>
            <a:pPr>
              <a:buFont typeface="Arial" panose="020B0604020202020204" pitchFamily="34" charset="0"/>
              <a:buChar char="•"/>
            </a:pPr>
            <a:r>
              <a:rPr lang="nl-NL" b="0" dirty="0">
                <a:effectLst/>
                <a:latin typeface="Arial" panose="020B0604020202020204" pitchFamily="34" charset="0"/>
              </a:rPr>
              <a:t>versterkt het afweersysteem </a:t>
            </a:r>
            <a:endParaRPr lang="nl-NL" b="0" dirty="0">
              <a:effectLst/>
            </a:endParaRPr>
          </a:p>
          <a:p>
            <a:pPr>
              <a:buFont typeface="Arial" panose="020B0604020202020204" pitchFamily="34" charset="0"/>
              <a:buChar char="•"/>
            </a:pPr>
            <a:r>
              <a:rPr lang="nl-NL" b="0" dirty="0">
                <a:effectLst/>
                <a:latin typeface="Arial" panose="020B0604020202020204" pitchFamily="34" charset="0"/>
              </a:rPr>
              <a:t>verbetert het bloedbeeld </a:t>
            </a:r>
            <a:endParaRPr lang="nl-NL" b="0" dirty="0">
              <a:effectLst/>
            </a:endParaRPr>
          </a:p>
          <a:p>
            <a:pPr>
              <a:buFont typeface="Arial" panose="020B0604020202020204" pitchFamily="34" charset="0"/>
              <a:buChar char="•"/>
            </a:pPr>
            <a:r>
              <a:rPr lang="nl-NL" b="0" dirty="0">
                <a:effectLst/>
                <a:latin typeface="Arial" panose="020B0604020202020204" pitchFamily="34" charset="0"/>
              </a:rPr>
              <a:t>bevordert en reguleert celdeling en celgroei </a:t>
            </a:r>
            <a:endParaRPr lang="nl-NL" b="0" dirty="0">
              <a:effectLst/>
            </a:endParaRPr>
          </a:p>
          <a:p>
            <a:r>
              <a:rPr lang="nl-NL" b="0" dirty="0">
                <a:effectLst/>
              </a:rPr>
              <a:t>Bèta caroteen</a:t>
            </a:r>
          </a:p>
          <a:p>
            <a:r>
              <a:rPr lang="nl-NL" b="0" i="1" dirty="0">
                <a:effectLst/>
                <a:latin typeface="Arial" panose="020B0604020202020204" pitchFamily="34" charset="0"/>
              </a:rPr>
              <a:t>conform vitamine A:</a:t>
            </a:r>
            <a:r>
              <a:rPr lang="nl-NL" b="0" dirty="0">
                <a:effectLst/>
                <a:latin typeface="Arial" panose="020B0604020202020204" pitchFamily="34" charset="0"/>
              </a:rPr>
              <a:t> </a:t>
            </a:r>
            <a:endParaRPr lang="nl-NL" b="0" dirty="0">
              <a:effectLst/>
            </a:endParaRPr>
          </a:p>
          <a:p>
            <a:pPr>
              <a:buFont typeface="Arial" panose="020B0604020202020204" pitchFamily="34" charset="0"/>
              <a:buChar char="•"/>
            </a:pPr>
            <a:r>
              <a:rPr lang="nl-NL" b="0" dirty="0">
                <a:effectLst/>
                <a:latin typeface="Arial" panose="020B0604020202020204" pitchFamily="34" charset="0"/>
              </a:rPr>
              <a:t>houdt de huid en slijmvliezen gezond </a:t>
            </a:r>
            <a:endParaRPr lang="nl-NL" b="0" dirty="0">
              <a:effectLst/>
            </a:endParaRPr>
          </a:p>
          <a:p>
            <a:pPr>
              <a:buFont typeface="Arial" panose="020B0604020202020204" pitchFamily="34" charset="0"/>
              <a:buChar char="•"/>
            </a:pPr>
            <a:r>
              <a:rPr lang="nl-NL" b="0" dirty="0">
                <a:effectLst/>
                <a:latin typeface="Arial" panose="020B0604020202020204" pitchFamily="34" charset="0"/>
              </a:rPr>
              <a:t>betrokken bij het onderhoud van gezonde botten en tanden </a:t>
            </a:r>
            <a:endParaRPr lang="nl-NL" b="0" dirty="0">
              <a:effectLst/>
            </a:endParaRPr>
          </a:p>
          <a:p>
            <a:pPr>
              <a:buFont typeface="Arial" panose="020B0604020202020204" pitchFamily="34" charset="0"/>
              <a:buChar char="•"/>
            </a:pPr>
            <a:r>
              <a:rPr lang="nl-NL" b="0" dirty="0">
                <a:effectLst/>
                <a:latin typeface="Arial" panose="020B0604020202020204" pitchFamily="34" charset="0"/>
              </a:rPr>
              <a:t>onderhoudt het gezichtsvermogen </a:t>
            </a:r>
            <a:endParaRPr lang="nl-NL" b="0" dirty="0">
              <a:effectLst/>
            </a:endParaRPr>
          </a:p>
          <a:p>
            <a:pPr>
              <a:buFont typeface="Arial" panose="020B0604020202020204" pitchFamily="34" charset="0"/>
              <a:buChar char="•"/>
            </a:pPr>
            <a:r>
              <a:rPr lang="nl-NL" b="0" dirty="0">
                <a:effectLst/>
                <a:latin typeface="Arial" panose="020B0604020202020204" pitchFamily="34" charset="0"/>
              </a:rPr>
              <a:t>versterkt het afweersysteem </a:t>
            </a:r>
            <a:endParaRPr lang="nl-NL" b="0" dirty="0">
              <a:effectLst/>
            </a:endParaRPr>
          </a:p>
          <a:p>
            <a:pPr>
              <a:buFont typeface="Arial" panose="020B0604020202020204" pitchFamily="34" charset="0"/>
              <a:buChar char="•"/>
            </a:pPr>
            <a:r>
              <a:rPr lang="nl-NL" b="0" dirty="0">
                <a:effectLst/>
                <a:latin typeface="Arial" panose="020B0604020202020204" pitchFamily="34" charset="0"/>
              </a:rPr>
              <a:t>verbetert het bloedbeeld </a:t>
            </a:r>
            <a:endParaRPr lang="nl-NL" b="0" dirty="0">
              <a:effectLst/>
            </a:endParaRPr>
          </a:p>
          <a:p>
            <a:pPr>
              <a:buFont typeface="Arial" panose="020B0604020202020204" pitchFamily="34" charset="0"/>
              <a:buChar char="•"/>
            </a:pPr>
            <a:r>
              <a:rPr lang="nl-NL" b="0" dirty="0">
                <a:effectLst/>
                <a:latin typeface="Arial" panose="020B0604020202020204" pitchFamily="34" charset="0"/>
              </a:rPr>
              <a:t>bevordert en reguleert celdeling en celgroei </a:t>
            </a:r>
            <a:br>
              <a:rPr lang="nl-NL" b="0" dirty="0">
                <a:effectLst/>
                <a:latin typeface="Arial" panose="020B0604020202020204" pitchFamily="34" charset="0"/>
              </a:rPr>
            </a:br>
            <a:br>
              <a:rPr lang="nl-NL" b="0" dirty="0">
                <a:effectLst/>
                <a:latin typeface="Arial" panose="020B0604020202020204" pitchFamily="34" charset="0"/>
              </a:rPr>
            </a:br>
            <a:r>
              <a:rPr lang="nl-NL" b="0" dirty="0">
                <a:effectLst/>
              </a:rPr>
              <a:t>Vitamine B1</a:t>
            </a:r>
          </a:p>
          <a:p>
            <a:pPr>
              <a:buFont typeface="Arial" panose="020B0604020202020204" pitchFamily="34" charset="0"/>
              <a:buChar char="•"/>
            </a:pPr>
            <a:r>
              <a:rPr lang="nl-NL" b="0" dirty="0">
                <a:effectLst/>
                <a:latin typeface="Arial" panose="020B0604020202020204" pitchFamily="34" charset="0"/>
              </a:rPr>
              <a:t>belangrijk voor de omzetting van voedingsenergie in bio-energie (aanmaak van insuline) </a:t>
            </a:r>
            <a:endParaRPr lang="nl-NL" b="0" dirty="0">
              <a:effectLst/>
            </a:endParaRPr>
          </a:p>
          <a:p>
            <a:pPr>
              <a:buFont typeface="Arial" panose="020B0604020202020204" pitchFamily="34" charset="0"/>
              <a:buChar char="•"/>
            </a:pPr>
            <a:r>
              <a:rPr lang="nl-NL" b="0" dirty="0">
                <a:effectLst/>
                <a:latin typeface="Arial" panose="020B0604020202020204" pitchFamily="34" charset="0"/>
              </a:rPr>
              <a:t>belangrijk voor de goede werking van het zenuwstelsel </a:t>
            </a:r>
            <a:endParaRPr lang="nl-NL" b="0" dirty="0">
              <a:effectLst/>
            </a:endParaRPr>
          </a:p>
          <a:p>
            <a:pPr>
              <a:buFont typeface="Arial" panose="020B0604020202020204" pitchFamily="34" charset="0"/>
              <a:buChar char="•"/>
            </a:pPr>
            <a:r>
              <a:rPr lang="nl-NL" b="0" dirty="0">
                <a:effectLst/>
                <a:latin typeface="Arial" panose="020B0604020202020204" pitchFamily="34" charset="0"/>
              </a:rPr>
              <a:t>betrokken bij hartritme-regulatie </a:t>
            </a:r>
            <a:endParaRPr lang="nl-NL" b="0" dirty="0">
              <a:effectLst/>
            </a:endParaRPr>
          </a:p>
          <a:p>
            <a:pPr>
              <a:buFont typeface="Arial" panose="020B0604020202020204" pitchFamily="34" charset="0"/>
              <a:buChar char="•"/>
            </a:pPr>
            <a:r>
              <a:rPr lang="nl-NL" b="0" dirty="0">
                <a:effectLst/>
                <a:latin typeface="Arial" panose="020B0604020202020204" pitchFamily="34" charset="0"/>
              </a:rPr>
              <a:t>stimuleert de aanmaak van rode bloedcellen </a:t>
            </a:r>
            <a:endParaRPr lang="nl-NL" b="0" dirty="0">
              <a:effectLst/>
            </a:endParaRPr>
          </a:p>
          <a:p>
            <a:r>
              <a:rPr lang="nl-NL" b="0" dirty="0">
                <a:effectLst/>
              </a:rPr>
              <a:t>Vitamine B2</a:t>
            </a:r>
          </a:p>
          <a:p>
            <a:pPr>
              <a:buFont typeface="Arial" panose="020B0604020202020204" pitchFamily="34" charset="0"/>
              <a:buChar char="•"/>
            </a:pPr>
            <a:r>
              <a:rPr lang="nl-NL" b="0" dirty="0">
                <a:effectLst/>
                <a:latin typeface="Arial" panose="020B0604020202020204" pitchFamily="34" charset="0"/>
              </a:rPr>
              <a:t>belangrijk voor de omzetting van voedingsenergie in bio-energie </a:t>
            </a:r>
            <a:endParaRPr lang="nl-NL" b="0" dirty="0">
              <a:effectLst/>
            </a:endParaRPr>
          </a:p>
          <a:p>
            <a:pPr>
              <a:buFont typeface="Arial" panose="020B0604020202020204" pitchFamily="34" charset="0"/>
              <a:buChar char="•"/>
            </a:pPr>
            <a:r>
              <a:rPr lang="nl-NL" b="0" dirty="0">
                <a:effectLst/>
                <a:latin typeface="Arial" panose="020B0604020202020204" pitchFamily="34" charset="0"/>
              </a:rPr>
              <a:t>belangrijk als co-enzymfactor voor het anti-</a:t>
            </a:r>
            <a:r>
              <a:rPr lang="nl-NL" b="0" dirty="0" err="1">
                <a:effectLst/>
                <a:latin typeface="Arial" panose="020B0604020202020204" pitchFamily="34" charset="0"/>
              </a:rPr>
              <a:t>oxidant</a:t>
            </a:r>
            <a:r>
              <a:rPr lang="nl-NL" b="0" dirty="0">
                <a:effectLst/>
                <a:latin typeface="Arial" panose="020B0604020202020204" pitchFamily="34" charset="0"/>
              </a:rPr>
              <a:t>-systeem (vorming van glutathion) </a:t>
            </a:r>
            <a:endParaRPr lang="nl-NL" b="0" dirty="0">
              <a:effectLst/>
            </a:endParaRPr>
          </a:p>
          <a:p>
            <a:pPr>
              <a:buFont typeface="Arial" panose="020B0604020202020204" pitchFamily="34" charset="0"/>
              <a:buChar char="•"/>
            </a:pPr>
            <a:r>
              <a:rPr lang="nl-NL" b="0" dirty="0">
                <a:effectLst/>
                <a:latin typeface="Arial" panose="020B0604020202020204" pitchFamily="34" charset="0"/>
              </a:rPr>
              <a:t>onderhoudt de gezondheid van spieren, botten, huid, ogen en de rode bloedcellen </a:t>
            </a:r>
            <a:endParaRPr lang="nl-NL" b="0" dirty="0">
              <a:effectLst/>
            </a:endParaRPr>
          </a:p>
          <a:p>
            <a:r>
              <a:rPr lang="nl-NL" b="0" dirty="0">
                <a:effectLst/>
              </a:rPr>
              <a:t>Vitamine B3 </a:t>
            </a:r>
          </a:p>
          <a:p>
            <a:pPr>
              <a:buFont typeface="Arial" panose="020B0604020202020204" pitchFamily="34" charset="0"/>
              <a:buChar char="•"/>
            </a:pPr>
            <a:r>
              <a:rPr lang="nl-NL" b="0" dirty="0">
                <a:effectLst/>
                <a:latin typeface="Arial" panose="020B0604020202020204" pitchFamily="34" charset="0"/>
              </a:rPr>
              <a:t>belangrijk voor de omzetting van voedingsenergie in bio-energie </a:t>
            </a:r>
            <a:endParaRPr lang="nl-NL" b="0" dirty="0">
              <a:effectLst/>
            </a:endParaRPr>
          </a:p>
          <a:p>
            <a:pPr>
              <a:buFont typeface="Arial" panose="020B0604020202020204" pitchFamily="34" charset="0"/>
              <a:buChar char="•"/>
            </a:pPr>
            <a:r>
              <a:rPr lang="nl-NL" b="0" dirty="0">
                <a:effectLst/>
                <a:latin typeface="Arial" panose="020B0604020202020204" pitchFamily="34" charset="0"/>
              </a:rPr>
              <a:t>essentiële component van </a:t>
            </a:r>
            <a:r>
              <a:rPr lang="nl-NL" b="0" dirty="0" err="1">
                <a:effectLst/>
                <a:latin typeface="Arial" panose="020B0604020202020204" pitchFamily="34" charset="0"/>
              </a:rPr>
              <a:t>energie-leverende</a:t>
            </a:r>
            <a:r>
              <a:rPr lang="nl-NL" b="0" dirty="0">
                <a:effectLst/>
                <a:latin typeface="Arial" panose="020B0604020202020204" pitchFamily="34" charset="0"/>
              </a:rPr>
              <a:t> moleculen </a:t>
            </a:r>
            <a:endParaRPr lang="nl-NL" b="0" dirty="0">
              <a:effectLst/>
            </a:endParaRPr>
          </a:p>
          <a:p>
            <a:pPr>
              <a:buFont typeface="Arial" panose="020B0604020202020204" pitchFamily="34" charset="0"/>
              <a:buChar char="•"/>
            </a:pPr>
            <a:r>
              <a:rPr lang="nl-NL" b="0" dirty="0">
                <a:effectLst/>
                <a:latin typeface="Arial" panose="020B0604020202020204" pitchFamily="34" charset="0"/>
              </a:rPr>
              <a:t>belangrijk voor de aanmaak van diverse hormonen </a:t>
            </a:r>
            <a:endParaRPr lang="nl-NL" b="0" dirty="0">
              <a:effectLst/>
            </a:endParaRPr>
          </a:p>
          <a:p>
            <a:pPr>
              <a:buFont typeface="Arial" panose="020B0604020202020204" pitchFamily="34" charset="0"/>
              <a:buChar char="•"/>
            </a:pPr>
            <a:r>
              <a:rPr lang="nl-NL" b="0" dirty="0">
                <a:effectLst/>
                <a:latin typeface="Arial" panose="020B0604020202020204" pitchFamily="34" charset="0"/>
              </a:rPr>
              <a:t>als co-enzymfactor bij vele omzettingsprocessen betrokken </a:t>
            </a:r>
            <a:endParaRPr lang="nl-NL" b="0" dirty="0">
              <a:effectLst/>
            </a:endParaRPr>
          </a:p>
          <a:p>
            <a:pPr>
              <a:buFont typeface="Arial" panose="020B0604020202020204" pitchFamily="34" charset="0"/>
              <a:buChar char="•"/>
            </a:pPr>
            <a:r>
              <a:rPr lang="nl-NL" b="0" dirty="0">
                <a:effectLst/>
                <a:latin typeface="Arial" panose="020B0604020202020204" pitchFamily="34" charset="0"/>
              </a:rPr>
              <a:t>speelt een rol in de cholesterolstofwisseling </a:t>
            </a:r>
            <a:endParaRPr lang="nl-NL" b="0" dirty="0">
              <a:effectLst/>
            </a:endParaRPr>
          </a:p>
          <a:p>
            <a:pPr>
              <a:buFont typeface="Arial" panose="020B0604020202020204" pitchFamily="34" charset="0"/>
              <a:buChar char="•"/>
            </a:pPr>
            <a:r>
              <a:rPr lang="nl-NL" b="0" dirty="0">
                <a:effectLst/>
                <a:latin typeface="Arial" panose="020B0604020202020204" pitchFamily="34" charset="0"/>
              </a:rPr>
              <a:t>verbetert de bloedcirculatie van de kleine haarvaten </a:t>
            </a:r>
            <a:endParaRPr lang="nl-NL" b="0" dirty="0">
              <a:effectLst/>
            </a:endParaRPr>
          </a:p>
          <a:p>
            <a:pPr>
              <a:buFont typeface="Arial" panose="020B0604020202020204" pitchFamily="34" charset="0"/>
              <a:buChar char="•"/>
            </a:pPr>
            <a:r>
              <a:rPr lang="nl-NL" b="0" dirty="0">
                <a:effectLst/>
                <a:latin typeface="Arial" panose="020B0604020202020204" pitchFamily="34" charset="0"/>
              </a:rPr>
              <a:t>onderhoudt het zenuwstelsel </a:t>
            </a:r>
            <a:endParaRPr lang="nl-NL" b="0" dirty="0">
              <a:effectLst/>
            </a:endParaRPr>
          </a:p>
          <a:p>
            <a:pPr>
              <a:buFont typeface="Arial" panose="020B0604020202020204" pitchFamily="34" charset="0"/>
              <a:buChar char="•"/>
            </a:pPr>
            <a:r>
              <a:rPr lang="nl-NL" b="0" dirty="0">
                <a:effectLst/>
                <a:latin typeface="Arial" panose="020B0604020202020204" pitchFamily="34" charset="0"/>
              </a:rPr>
              <a:t>houdt het spijsverteringskanaal gezond </a:t>
            </a:r>
            <a:endParaRPr lang="nl-NL" b="0" dirty="0">
              <a:effectLst/>
            </a:endParaRPr>
          </a:p>
          <a:p>
            <a:r>
              <a:rPr lang="nl-NL" b="0" dirty="0">
                <a:effectLst/>
              </a:rPr>
              <a:t>Vitamine B5</a:t>
            </a:r>
          </a:p>
          <a:p>
            <a:pPr>
              <a:buFont typeface="Arial" panose="020B0604020202020204" pitchFamily="34" charset="0"/>
              <a:buChar char="•"/>
            </a:pPr>
            <a:r>
              <a:rPr lang="nl-NL" b="0" dirty="0">
                <a:effectLst/>
                <a:latin typeface="Arial" panose="020B0604020202020204" pitchFamily="34" charset="0"/>
              </a:rPr>
              <a:t>essentieel voor de bijnierfuncties </a:t>
            </a:r>
            <a:endParaRPr lang="nl-NL" b="0" dirty="0">
              <a:effectLst/>
            </a:endParaRPr>
          </a:p>
          <a:p>
            <a:pPr>
              <a:buFont typeface="Arial" panose="020B0604020202020204" pitchFamily="34" charset="0"/>
              <a:buChar char="•"/>
            </a:pPr>
            <a:r>
              <a:rPr lang="nl-NL" b="0" dirty="0">
                <a:effectLst/>
                <a:latin typeface="Arial" panose="020B0604020202020204" pitchFamily="34" charset="0"/>
              </a:rPr>
              <a:t>belangrijk voor de omzetting van voedingsenergie in bio-energie </a:t>
            </a:r>
            <a:endParaRPr lang="nl-NL" b="0" dirty="0">
              <a:effectLst/>
            </a:endParaRPr>
          </a:p>
          <a:p>
            <a:pPr>
              <a:buFont typeface="Arial" panose="020B0604020202020204" pitchFamily="34" charset="0"/>
              <a:buChar char="•"/>
            </a:pPr>
            <a:r>
              <a:rPr lang="nl-NL" b="0" dirty="0">
                <a:effectLst/>
                <a:latin typeface="Arial" panose="020B0604020202020204" pitchFamily="34" charset="0"/>
              </a:rPr>
              <a:t>helpt bij de afbraak van vetten en cholesterol </a:t>
            </a:r>
            <a:endParaRPr lang="nl-NL" b="0" dirty="0">
              <a:effectLst/>
            </a:endParaRPr>
          </a:p>
          <a:p>
            <a:pPr>
              <a:buFont typeface="Arial" panose="020B0604020202020204" pitchFamily="34" charset="0"/>
              <a:buChar char="•"/>
            </a:pPr>
            <a:r>
              <a:rPr lang="nl-NL" b="0" dirty="0">
                <a:effectLst/>
                <a:latin typeface="Arial" panose="020B0604020202020204" pitchFamily="34" charset="0"/>
              </a:rPr>
              <a:t>van belang voor een goede werking van hersenen, zenuwstelsel en afweersysteem </a:t>
            </a:r>
            <a:endParaRPr lang="nl-NL" b="0" dirty="0">
              <a:effectLst/>
            </a:endParaRPr>
          </a:p>
          <a:p>
            <a:r>
              <a:rPr lang="nl-NL" b="0" dirty="0">
                <a:effectLst/>
              </a:rPr>
              <a:t>Vitamine B6</a:t>
            </a:r>
          </a:p>
          <a:p>
            <a:pPr>
              <a:buFont typeface="Arial" panose="020B0604020202020204" pitchFamily="34" charset="0"/>
              <a:buChar char="•"/>
            </a:pPr>
            <a:r>
              <a:rPr lang="nl-NL" b="0" dirty="0">
                <a:effectLst/>
                <a:latin typeface="Arial" panose="020B0604020202020204" pitchFamily="34" charset="0"/>
              </a:rPr>
              <a:t>belangrijk in de cholesterolstofwisseling </a:t>
            </a:r>
            <a:endParaRPr lang="nl-NL" b="0" dirty="0">
              <a:effectLst/>
            </a:endParaRPr>
          </a:p>
          <a:p>
            <a:pPr>
              <a:buFont typeface="Arial" panose="020B0604020202020204" pitchFamily="34" charset="0"/>
              <a:buChar char="•"/>
            </a:pPr>
            <a:r>
              <a:rPr lang="nl-NL" b="0" dirty="0">
                <a:effectLst/>
                <a:latin typeface="Arial" panose="020B0604020202020204" pitchFamily="34" charset="0"/>
              </a:rPr>
              <a:t>als co-enzymfactor betrokken bij vele omzettingsprocessen van aminozuren in hormonen e.d. </a:t>
            </a:r>
            <a:endParaRPr lang="nl-NL" b="0" dirty="0">
              <a:effectLst/>
            </a:endParaRPr>
          </a:p>
          <a:p>
            <a:pPr>
              <a:buFont typeface="Arial" panose="020B0604020202020204" pitchFamily="34" charset="0"/>
              <a:buChar char="•"/>
            </a:pPr>
            <a:r>
              <a:rPr lang="nl-NL" b="0" dirty="0">
                <a:effectLst/>
                <a:latin typeface="Arial" panose="020B0604020202020204" pitchFamily="34" charset="0"/>
              </a:rPr>
              <a:t>belangrijk voor goede werking van het afweersysteem </a:t>
            </a:r>
            <a:endParaRPr lang="nl-NL" b="0" dirty="0">
              <a:effectLst/>
            </a:endParaRPr>
          </a:p>
          <a:p>
            <a:pPr>
              <a:buFont typeface="Arial" panose="020B0604020202020204" pitchFamily="34" charset="0"/>
              <a:buChar char="•"/>
            </a:pPr>
            <a:r>
              <a:rPr lang="nl-NL" b="0" dirty="0">
                <a:effectLst/>
                <a:latin typeface="Arial" panose="020B0604020202020204" pitchFamily="34" charset="0"/>
              </a:rPr>
              <a:t>belangrijk voor de stofwisseling van meervoudig onverzadigde vetzuren </a:t>
            </a:r>
            <a:endParaRPr lang="nl-NL" b="0" dirty="0">
              <a:effectLst/>
            </a:endParaRPr>
          </a:p>
          <a:p>
            <a:pPr>
              <a:buFont typeface="Arial" panose="020B0604020202020204" pitchFamily="34" charset="0"/>
              <a:buChar char="•"/>
            </a:pPr>
            <a:r>
              <a:rPr lang="nl-NL" b="0" dirty="0">
                <a:effectLst/>
                <a:latin typeface="Arial" panose="020B0604020202020204" pitchFamily="34" charset="0"/>
              </a:rPr>
              <a:t>betrokken bij de regulering van de vochthuishouding </a:t>
            </a:r>
            <a:endParaRPr lang="nl-NL" b="0" dirty="0">
              <a:effectLst/>
            </a:endParaRPr>
          </a:p>
          <a:p>
            <a:pPr>
              <a:buFont typeface="Arial" panose="020B0604020202020204" pitchFamily="34" charset="0"/>
              <a:buChar char="•"/>
            </a:pPr>
            <a:r>
              <a:rPr lang="nl-NL" b="0" dirty="0">
                <a:effectLst/>
                <a:latin typeface="Arial" panose="020B0604020202020204" pitchFamily="34" charset="0"/>
              </a:rPr>
              <a:t>betrokken bij celdelingsprocessen </a:t>
            </a:r>
            <a:endParaRPr lang="nl-NL" b="0" dirty="0">
              <a:effectLst/>
            </a:endParaRPr>
          </a:p>
          <a:p>
            <a:pPr>
              <a:buFont typeface="Arial" panose="020B0604020202020204" pitchFamily="34" charset="0"/>
              <a:buChar char="•"/>
            </a:pPr>
            <a:r>
              <a:rPr lang="nl-NL" b="0" dirty="0">
                <a:effectLst/>
                <a:latin typeface="Arial" panose="020B0604020202020204" pitchFamily="34" charset="0"/>
              </a:rPr>
              <a:t>betrokken bij de aanmaak van de rode bloedcel </a:t>
            </a:r>
            <a:endParaRPr lang="nl-NL" b="0" dirty="0">
              <a:effectLst/>
            </a:endParaRPr>
          </a:p>
          <a:p>
            <a:pPr>
              <a:buFont typeface="Arial" panose="020B0604020202020204" pitchFamily="34" charset="0"/>
              <a:buChar char="•"/>
            </a:pPr>
            <a:r>
              <a:rPr lang="nl-NL" b="0" dirty="0">
                <a:effectLst/>
                <a:latin typeface="Arial" panose="020B0604020202020204" pitchFamily="34" charset="0"/>
              </a:rPr>
              <a:t>belangrijk voor de omzetting van voedingsenergie in bio- energie </a:t>
            </a:r>
            <a:endParaRPr lang="nl-NL" b="0" dirty="0">
              <a:effectLst/>
            </a:endParaRPr>
          </a:p>
          <a:p>
            <a:pPr>
              <a:buFont typeface="Arial" panose="020B0604020202020204" pitchFamily="34" charset="0"/>
              <a:buChar char="•"/>
            </a:pPr>
            <a:r>
              <a:rPr lang="nl-NL" b="0" dirty="0">
                <a:effectLst/>
                <a:latin typeface="Arial" panose="020B0604020202020204" pitchFamily="34" charset="0"/>
              </a:rPr>
              <a:t>heeft een gunstig effect op de zwangerschap (tegen misselijkheid en diabetes) </a:t>
            </a:r>
            <a:endParaRPr lang="nl-NL" b="0" dirty="0">
              <a:effectLst/>
            </a:endParaRPr>
          </a:p>
          <a:p>
            <a:r>
              <a:rPr lang="nl-NL" b="0" dirty="0">
                <a:effectLst/>
              </a:rPr>
              <a:t>Vitamine B12</a:t>
            </a:r>
          </a:p>
          <a:p>
            <a:pPr>
              <a:buFont typeface="Arial" panose="020B0604020202020204" pitchFamily="34" charset="0"/>
              <a:buChar char="•"/>
            </a:pPr>
            <a:r>
              <a:rPr lang="nl-NL" b="0" dirty="0">
                <a:effectLst/>
                <a:latin typeface="Arial" panose="020B0604020202020204" pitchFamily="34" charset="0"/>
              </a:rPr>
              <a:t>is noodzakelijk voor de stofwisseling van zenuwcellen </a:t>
            </a:r>
            <a:endParaRPr lang="nl-NL" b="0" dirty="0">
              <a:effectLst/>
            </a:endParaRPr>
          </a:p>
          <a:p>
            <a:pPr>
              <a:buFont typeface="Arial" panose="020B0604020202020204" pitchFamily="34" charset="0"/>
              <a:buChar char="•"/>
            </a:pPr>
            <a:r>
              <a:rPr lang="nl-NL" b="0" dirty="0">
                <a:effectLst/>
                <a:latin typeface="Arial" panose="020B0604020202020204" pitchFamily="34" charset="0"/>
              </a:rPr>
              <a:t>verbetert de stofwisseling van </a:t>
            </a:r>
            <a:r>
              <a:rPr lang="nl-NL" b="0" dirty="0" err="1">
                <a:effectLst/>
                <a:latin typeface="Arial" panose="020B0604020202020204" pitchFamily="34" charset="0"/>
              </a:rPr>
              <a:t>methionine</a:t>
            </a:r>
            <a:r>
              <a:rPr lang="nl-NL" b="0" dirty="0">
                <a:effectLst/>
                <a:latin typeface="Arial" panose="020B0604020202020204" pitchFamily="34" charset="0"/>
              </a:rPr>
              <a:t> (helpt bij de preventie van vaatklachten) </a:t>
            </a:r>
            <a:endParaRPr lang="nl-NL" b="0" dirty="0">
              <a:effectLst/>
            </a:endParaRPr>
          </a:p>
          <a:p>
            <a:pPr>
              <a:buFont typeface="Arial" panose="020B0604020202020204" pitchFamily="34" charset="0"/>
              <a:buChar char="•"/>
            </a:pPr>
            <a:r>
              <a:rPr lang="nl-NL" b="0" dirty="0">
                <a:effectLst/>
                <a:latin typeface="Arial" panose="020B0604020202020204" pitchFamily="34" charset="0"/>
              </a:rPr>
              <a:t>is noodzakelijk voor celdelingsprocessen </a:t>
            </a:r>
            <a:endParaRPr lang="nl-NL" b="0" dirty="0">
              <a:effectLst/>
            </a:endParaRPr>
          </a:p>
          <a:p>
            <a:pPr>
              <a:buFont typeface="Arial" panose="020B0604020202020204" pitchFamily="34" charset="0"/>
              <a:buChar char="•"/>
            </a:pPr>
            <a:r>
              <a:rPr lang="nl-NL" b="0" dirty="0">
                <a:effectLst/>
                <a:latin typeface="Arial" panose="020B0604020202020204" pitchFamily="34" charset="0"/>
              </a:rPr>
              <a:t>verbetert de eiwitstofwisseling </a:t>
            </a:r>
            <a:endParaRPr lang="nl-NL" b="0" dirty="0">
              <a:effectLst/>
            </a:endParaRPr>
          </a:p>
          <a:p>
            <a:pPr>
              <a:buFont typeface="Arial" panose="020B0604020202020204" pitchFamily="34" charset="0"/>
              <a:buChar char="•"/>
            </a:pPr>
            <a:r>
              <a:rPr lang="nl-NL" b="0" dirty="0">
                <a:effectLst/>
                <a:latin typeface="Arial" panose="020B0604020202020204" pitchFamily="34" charset="0"/>
              </a:rPr>
              <a:t>belangrijk voor de aanmaak van hemoglobine </a:t>
            </a:r>
            <a:endParaRPr lang="nl-NL" b="0" dirty="0">
              <a:effectLst/>
            </a:endParaRPr>
          </a:p>
          <a:p>
            <a:pPr>
              <a:buFont typeface="Arial" panose="020B0604020202020204" pitchFamily="34" charset="0"/>
              <a:buChar char="•"/>
            </a:pPr>
            <a:r>
              <a:rPr lang="nl-NL" b="0" dirty="0">
                <a:effectLst/>
                <a:latin typeface="Arial" panose="020B0604020202020204" pitchFamily="34" charset="0"/>
              </a:rPr>
              <a:t>bevordert de werking van het afweersysteem en de darmflora </a:t>
            </a:r>
            <a:endParaRPr lang="nl-NL" b="0" dirty="0">
              <a:effectLst/>
            </a:endParaRPr>
          </a:p>
          <a:p>
            <a:pPr>
              <a:buFont typeface="Arial" panose="020B0604020202020204" pitchFamily="34" charset="0"/>
              <a:buChar char="•"/>
            </a:pPr>
            <a:r>
              <a:rPr lang="nl-NL" b="0" dirty="0">
                <a:effectLst/>
                <a:latin typeface="Arial" panose="020B0604020202020204" pitchFamily="34" charset="0"/>
              </a:rPr>
              <a:t>belangrijk voor de omzetting van voedingsenergie in bio- energie </a:t>
            </a:r>
            <a:endParaRPr lang="nl-NL" b="0" dirty="0">
              <a:effectLst/>
            </a:endParaRPr>
          </a:p>
          <a:p>
            <a:pPr>
              <a:buFont typeface="Arial" panose="020B0604020202020204" pitchFamily="34" charset="0"/>
              <a:buChar char="•"/>
            </a:pPr>
            <a:r>
              <a:rPr lang="nl-NL" b="0" dirty="0">
                <a:effectLst/>
                <a:latin typeface="Arial" panose="020B0604020202020204" pitchFamily="34" charset="0"/>
              </a:rPr>
              <a:t>bevordert de omzetting van caroteen in vitamine A </a:t>
            </a:r>
            <a:endParaRPr lang="nl-NL" b="0" dirty="0">
              <a:effectLst/>
            </a:endParaRPr>
          </a:p>
          <a:p>
            <a:pPr>
              <a:buFont typeface="Arial" panose="020B0604020202020204" pitchFamily="34" charset="0"/>
              <a:buChar char="•"/>
            </a:pPr>
            <a:r>
              <a:rPr lang="nl-NL" b="0" dirty="0">
                <a:effectLst/>
                <a:latin typeface="Arial" panose="020B0604020202020204" pitchFamily="34" charset="0"/>
              </a:rPr>
              <a:t>verbetert de kwantiteit en kwaliteit van sperma </a:t>
            </a:r>
            <a:endParaRPr lang="nl-NL" b="0" dirty="0">
              <a:effectLst/>
            </a:endParaRPr>
          </a:p>
          <a:p>
            <a:r>
              <a:rPr lang="nl-NL" b="0" dirty="0">
                <a:effectLst/>
              </a:rPr>
              <a:t>PABA</a:t>
            </a:r>
          </a:p>
          <a:p>
            <a:pPr>
              <a:buFont typeface="Arial" panose="020B0604020202020204" pitchFamily="34" charset="0"/>
              <a:buChar char="•"/>
            </a:pPr>
            <a:r>
              <a:rPr lang="nl-NL" b="0" dirty="0">
                <a:effectLst/>
                <a:latin typeface="Arial" panose="020B0604020202020204" pitchFamily="34" charset="0"/>
              </a:rPr>
              <a:t>draagt bij aan onderhoud van de gezondheid van huid, haar en nagels </a:t>
            </a:r>
            <a:endParaRPr lang="nl-NL" b="0" dirty="0">
              <a:effectLst/>
            </a:endParaRPr>
          </a:p>
          <a:p>
            <a:pPr>
              <a:buFont typeface="Arial" panose="020B0604020202020204" pitchFamily="34" charset="0"/>
              <a:buChar char="•"/>
            </a:pPr>
            <a:r>
              <a:rPr lang="nl-NL" b="0" dirty="0">
                <a:effectLst/>
                <a:latin typeface="Arial" panose="020B0604020202020204" pitchFamily="34" charset="0"/>
              </a:rPr>
              <a:t>verbetert de gezondheid van het darmstelsel en de darmperistaltiek </a:t>
            </a:r>
            <a:endParaRPr lang="nl-NL" b="0" dirty="0">
              <a:effectLst/>
            </a:endParaRPr>
          </a:p>
          <a:p>
            <a:pPr>
              <a:buFont typeface="Arial" panose="020B0604020202020204" pitchFamily="34" charset="0"/>
              <a:buChar char="•"/>
            </a:pPr>
            <a:r>
              <a:rPr lang="nl-NL" b="0" dirty="0">
                <a:effectLst/>
                <a:latin typeface="Arial" panose="020B0604020202020204" pitchFamily="34" charset="0"/>
              </a:rPr>
              <a:t>fungeert in de huid als filter tegen </a:t>
            </a:r>
            <a:r>
              <a:rPr lang="nl-NL" b="0" dirty="0" err="1">
                <a:effectLst/>
                <a:latin typeface="Arial" panose="020B0604020202020204" pitchFamily="34" charset="0"/>
              </a:rPr>
              <a:t>UV-straling</a:t>
            </a:r>
            <a:r>
              <a:rPr lang="nl-NL" b="0" dirty="0">
                <a:effectLst/>
                <a:latin typeface="Arial" panose="020B0604020202020204" pitchFamily="34" charset="0"/>
              </a:rPr>
              <a:t> </a:t>
            </a:r>
            <a:endParaRPr lang="nl-NL" b="0" dirty="0">
              <a:effectLst/>
            </a:endParaRPr>
          </a:p>
          <a:p>
            <a:pPr>
              <a:buFont typeface="Arial" panose="020B0604020202020204" pitchFamily="34" charset="0"/>
              <a:buChar char="•"/>
            </a:pPr>
            <a:r>
              <a:rPr lang="nl-NL" b="0" dirty="0">
                <a:effectLst/>
                <a:latin typeface="Arial" panose="020B0604020202020204" pitchFamily="34" charset="0"/>
              </a:rPr>
              <a:t>betrokken bij de werking van afweercellen </a:t>
            </a:r>
            <a:endParaRPr lang="nl-NL" b="0" dirty="0">
              <a:effectLst/>
            </a:endParaRPr>
          </a:p>
          <a:p>
            <a:r>
              <a:rPr lang="nl-NL" b="0" dirty="0">
                <a:effectLst/>
              </a:rPr>
              <a:t>Foliumzuur</a:t>
            </a:r>
          </a:p>
          <a:p>
            <a:pPr>
              <a:buFont typeface="Arial" panose="020B0604020202020204" pitchFamily="34" charset="0"/>
              <a:buChar char="•"/>
            </a:pPr>
            <a:r>
              <a:rPr lang="nl-NL" b="0" dirty="0">
                <a:effectLst/>
                <a:latin typeface="Arial" panose="020B0604020202020204" pitchFamily="34" charset="0"/>
              </a:rPr>
              <a:t>essentieel voor de celdelingsprocessen (van belang tijdens de zwangerschap) </a:t>
            </a:r>
            <a:endParaRPr lang="nl-NL" b="0" dirty="0">
              <a:effectLst/>
            </a:endParaRPr>
          </a:p>
          <a:p>
            <a:pPr>
              <a:buFont typeface="Arial" panose="020B0604020202020204" pitchFamily="34" charset="0"/>
              <a:buChar char="•"/>
            </a:pPr>
            <a:r>
              <a:rPr lang="nl-NL" b="0" dirty="0">
                <a:effectLst/>
                <a:latin typeface="Arial" panose="020B0604020202020204" pitchFamily="34" charset="0"/>
              </a:rPr>
              <a:t>bevordert lactatie </a:t>
            </a:r>
            <a:endParaRPr lang="nl-NL" b="0" dirty="0">
              <a:effectLst/>
            </a:endParaRPr>
          </a:p>
          <a:p>
            <a:pPr>
              <a:buFont typeface="Arial" panose="020B0604020202020204" pitchFamily="34" charset="0"/>
              <a:buChar char="•"/>
            </a:pPr>
            <a:r>
              <a:rPr lang="nl-NL" b="0" dirty="0">
                <a:effectLst/>
                <a:latin typeface="Arial" panose="020B0604020202020204" pitchFamily="34" charset="0"/>
              </a:rPr>
              <a:t>betrokken bij de stofwisseling van eiwitten en vetten </a:t>
            </a:r>
            <a:endParaRPr lang="nl-NL" b="0" dirty="0">
              <a:effectLst/>
            </a:endParaRPr>
          </a:p>
          <a:p>
            <a:pPr>
              <a:buFont typeface="Arial" panose="020B0604020202020204" pitchFamily="34" charset="0"/>
              <a:buChar char="•"/>
            </a:pPr>
            <a:r>
              <a:rPr lang="nl-NL" b="0" dirty="0">
                <a:effectLst/>
                <a:latin typeface="Arial" panose="020B0604020202020204" pitchFamily="34" charset="0"/>
              </a:rPr>
              <a:t>noodzakelijk voor aanmaak van rode bloedcellen </a:t>
            </a:r>
            <a:endParaRPr lang="nl-NL" b="0" dirty="0">
              <a:effectLst/>
            </a:endParaRPr>
          </a:p>
          <a:p>
            <a:pPr>
              <a:buFont typeface="Arial" panose="020B0604020202020204" pitchFamily="34" charset="0"/>
              <a:buChar char="•"/>
            </a:pPr>
            <a:r>
              <a:rPr lang="nl-NL" b="0" dirty="0">
                <a:effectLst/>
                <a:latin typeface="Arial" panose="020B0604020202020204" pitchFamily="34" charset="0"/>
              </a:rPr>
              <a:t>stimuleert de vorming van maagzuur </a:t>
            </a:r>
            <a:endParaRPr lang="nl-NL" b="0" dirty="0">
              <a:effectLst/>
            </a:endParaRPr>
          </a:p>
          <a:p>
            <a:pPr>
              <a:buFont typeface="Arial" panose="020B0604020202020204" pitchFamily="34" charset="0"/>
              <a:buChar char="•"/>
            </a:pPr>
            <a:r>
              <a:rPr lang="nl-NL" b="0" dirty="0">
                <a:effectLst/>
                <a:latin typeface="Arial" panose="020B0604020202020204" pitchFamily="34" charset="0"/>
              </a:rPr>
              <a:t>helpt de hersenstofwisseling </a:t>
            </a:r>
            <a:endParaRPr lang="nl-NL" b="0" dirty="0">
              <a:effectLst/>
            </a:endParaRPr>
          </a:p>
          <a:p>
            <a:pPr>
              <a:buFont typeface="Arial" panose="020B0604020202020204" pitchFamily="34" charset="0"/>
              <a:buChar char="•"/>
            </a:pPr>
            <a:r>
              <a:rPr lang="nl-NL" b="0" dirty="0">
                <a:effectLst/>
                <a:latin typeface="Arial" panose="020B0604020202020204" pitchFamily="34" charset="0"/>
              </a:rPr>
              <a:t>helpt de leverfunctie </a:t>
            </a:r>
            <a:endParaRPr lang="nl-NL" b="0" dirty="0">
              <a:effectLst/>
            </a:endParaRPr>
          </a:p>
          <a:p>
            <a:pPr>
              <a:buFont typeface="Arial" panose="020B0604020202020204" pitchFamily="34" charset="0"/>
              <a:buChar char="•"/>
            </a:pPr>
            <a:r>
              <a:rPr lang="nl-NL" b="0" dirty="0">
                <a:effectLst/>
                <a:latin typeface="Arial" panose="020B0604020202020204" pitchFamily="34" charset="0"/>
              </a:rPr>
              <a:t>belangrijk voor goede werking van het afweersysteem </a:t>
            </a:r>
            <a:endParaRPr lang="nl-NL" b="0" dirty="0">
              <a:effectLst/>
            </a:endParaRPr>
          </a:p>
          <a:p>
            <a:r>
              <a:rPr lang="nl-NL" b="0" dirty="0" err="1">
                <a:effectLst/>
              </a:rPr>
              <a:t>Biotine</a:t>
            </a:r>
            <a:endParaRPr lang="nl-NL" b="0" dirty="0">
              <a:effectLst/>
            </a:endParaRPr>
          </a:p>
          <a:p>
            <a:pPr>
              <a:buFont typeface="Arial" panose="020B0604020202020204" pitchFamily="34" charset="0"/>
              <a:buChar char="•"/>
            </a:pPr>
            <a:r>
              <a:rPr lang="nl-NL" b="0" dirty="0">
                <a:effectLst/>
                <a:latin typeface="Arial" panose="020B0604020202020204" pitchFamily="34" charset="0"/>
              </a:rPr>
              <a:t>belangrijk voor de stofwisseling van eiwitten en vetten </a:t>
            </a:r>
            <a:endParaRPr lang="nl-NL" b="0" dirty="0">
              <a:effectLst/>
            </a:endParaRPr>
          </a:p>
          <a:p>
            <a:pPr>
              <a:buFont typeface="Arial" panose="020B0604020202020204" pitchFamily="34" charset="0"/>
              <a:buChar char="•"/>
            </a:pPr>
            <a:r>
              <a:rPr lang="nl-NL" b="0" dirty="0">
                <a:effectLst/>
                <a:latin typeface="Arial" panose="020B0604020202020204" pitchFamily="34" charset="0"/>
              </a:rPr>
              <a:t>onderhoudt de gezondheid van haar en nagels </a:t>
            </a:r>
            <a:endParaRPr lang="nl-NL" b="0" dirty="0">
              <a:effectLst/>
            </a:endParaRPr>
          </a:p>
          <a:p>
            <a:pPr>
              <a:buFont typeface="Arial" panose="020B0604020202020204" pitchFamily="34" charset="0"/>
              <a:buChar char="•"/>
            </a:pPr>
            <a:r>
              <a:rPr lang="nl-NL" b="0" dirty="0">
                <a:effectLst/>
                <a:latin typeface="Arial" panose="020B0604020202020204" pitchFamily="34" charset="0"/>
              </a:rPr>
              <a:t>belangrijk voor de darmflora </a:t>
            </a:r>
            <a:endParaRPr lang="nl-NL" b="0" dirty="0">
              <a:effectLst/>
            </a:endParaRPr>
          </a:p>
          <a:p>
            <a:r>
              <a:rPr lang="nl-NL" b="0" dirty="0">
                <a:effectLst/>
              </a:rPr>
              <a:t>Choline</a:t>
            </a:r>
          </a:p>
          <a:p>
            <a:pPr>
              <a:buFont typeface="Arial" panose="020B0604020202020204" pitchFamily="34" charset="0"/>
              <a:buChar char="•"/>
            </a:pPr>
            <a:r>
              <a:rPr lang="nl-NL" b="0" dirty="0">
                <a:effectLst/>
                <a:latin typeface="Arial" panose="020B0604020202020204" pitchFamily="34" charset="0"/>
              </a:rPr>
              <a:t>belangrijke emulgator (houdt vetten, waaronder cholesterol, in oplossing in het bloed) </a:t>
            </a:r>
            <a:endParaRPr lang="nl-NL" b="0" dirty="0">
              <a:effectLst/>
            </a:endParaRPr>
          </a:p>
          <a:p>
            <a:pPr>
              <a:buFont typeface="Arial" panose="020B0604020202020204" pitchFamily="34" charset="0"/>
              <a:buChar char="•"/>
            </a:pPr>
            <a:r>
              <a:rPr lang="nl-NL" b="0" dirty="0">
                <a:effectLst/>
                <a:latin typeface="Arial" panose="020B0604020202020204" pitchFamily="34" charset="0"/>
              </a:rPr>
              <a:t>essentieel voor de aanmaak van acetylcholine (hormoon voor geheugen- en concentratiefuncties) </a:t>
            </a:r>
            <a:endParaRPr lang="nl-NL" b="0" dirty="0">
              <a:effectLst/>
            </a:endParaRPr>
          </a:p>
          <a:p>
            <a:pPr>
              <a:buFont typeface="Arial" panose="020B0604020202020204" pitchFamily="34" charset="0"/>
              <a:buChar char="•"/>
            </a:pPr>
            <a:r>
              <a:rPr lang="nl-NL" b="0" dirty="0">
                <a:effectLst/>
                <a:latin typeface="Arial" panose="020B0604020202020204" pitchFamily="34" charset="0"/>
              </a:rPr>
              <a:t>belangrijk voor goede werking van het zenuwstelsel </a:t>
            </a:r>
            <a:endParaRPr lang="nl-NL" b="0" dirty="0">
              <a:effectLst/>
            </a:endParaRPr>
          </a:p>
          <a:p>
            <a:pPr>
              <a:buFont typeface="Arial" panose="020B0604020202020204" pitchFamily="34" charset="0"/>
              <a:buChar char="•"/>
            </a:pPr>
            <a:r>
              <a:rPr lang="nl-NL" b="0" dirty="0">
                <a:effectLst/>
                <a:latin typeface="Arial" panose="020B0604020202020204" pitchFamily="34" charset="0"/>
              </a:rPr>
              <a:t>essentieel voor de aanmaak van lecithine </a:t>
            </a:r>
            <a:endParaRPr lang="nl-NL" b="0" dirty="0">
              <a:effectLst/>
            </a:endParaRPr>
          </a:p>
          <a:p>
            <a:pPr>
              <a:buFont typeface="Arial" panose="020B0604020202020204" pitchFamily="34" charset="0"/>
              <a:buChar char="•"/>
            </a:pPr>
            <a:r>
              <a:rPr lang="nl-NL" b="0" dirty="0">
                <a:effectLst/>
                <a:latin typeface="Arial" panose="020B0604020202020204" pitchFamily="34" charset="0"/>
              </a:rPr>
              <a:t>belangrijk voor de gezondheid van lever en nieren </a:t>
            </a:r>
            <a:endParaRPr lang="nl-NL" b="0" dirty="0">
              <a:effectLst/>
            </a:endParaRPr>
          </a:p>
          <a:p>
            <a:r>
              <a:rPr lang="nl-NL" b="0" dirty="0" err="1">
                <a:effectLst/>
              </a:rPr>
              <a:t>Inositol</a:t>
            </a:r>
            <a:endParaRPr lang="nl-NL" b="0" dirty="0">
              <a:effectLst/>
            </a:endParaRPr>
          </a:p>
          <a:p>
            <a:pPr>
              <a:buFont typeface="Arial" panose="020B0604020202020204" pitchFamily="34" charset="0"/>
              <a:buChar char="•"/>
            </a:pPr>
            <a:r>
              <a:rPr lang="nl-NL" b="0" dirty="0">
                <a:effectLst/>
                <a:latin typeface="Arial" panose="020B0604020202020204" pitchFamily="34" charset="0"/>
              </a:rPr>
              <a:t>een van de grondstoffen voor de aanmaak van hersencellen </a:t>
            </a:r>
            <a:endParaRPr lang="nl-NL" b="0" dirty="0">
              <a:effectLst/>
            </a:endParaRPr>
          </a:p>
          <a:p>
            <a:pPr>
              <a:buFont typeface="Arial" panose="020B0604020202020204" pitchFamily="34" charset="0"/>
              <a:buChar char="•"/>
            </a:pPr>
            <a:r>
              <a:rPr lang="nl-NL" b="0" dirty="0">
                <a:effectLst/>
                <a:latin typeface="Arial" panose="020B0604020202020204" pitchFamily="34" charset="0"/>
              </a:rPr>
              <a:t>belangrijk voor de haargroei </a:t>
            </a:r>
            <a:endParaRPr lang="nl-NL" b="0" dirty="0">
              <a:effectLst/>
            </a:endParaRPr>
          </a:p>
          <a:p>
            <a:pPr>
              <a:buFont typeface="Arial" panose="020B0604020202020204" pitchFamily="34" charset="0"/>
              <a:buChar char="•"/>
            </a:pPr>
            <a:r>
              <a:rPr lang="nl-NL" b="0" dirty="0">
                <a:effectLst/>
                <a:latin typeface="Arial" panose="020B0604020202020204" pitchFamily="34" charset="0"/>
              </a:rPr>
              <a:t>verbetert stress-beheersing </a:t>
            </a:r>
            <a:endParaRPr lang="nl-NL" b="0" dirty="0">
              <a:effectLst/>
            </a:endParaRPr>
          </a:p>
          <a:p>
            <a:pPr>
              <a:buFont typeface="Arial" panose="020B0604020202020204" pitchFamily="34" charset="0"/>
              <a:buChar char="•"/>
            </a:pPr>
            <a:r>
              <a:rPr lang="nl-NL" b="0" dirty="0">
                <a:effectLst/>
                <a:latin typeface="Arial" panose="020B0604020202020204" pitchFamily="34" charset="0"/>
              </a:rPr>
              <a:t>stimuleert de darmperistaltiek </a:t>
            </a:r>
            <a:endParaRPr lang="nl-NL" b="0" dirty="0">
              <a:effectLst/>
            </a:endParaRPr>
          </a:p>
          <a:p>
            <a:pPr>
              <a:buFont typeface="Arial" panose="020B0604020202020204" pitchFamily="34" charset="0"/>
              <a:buChar char="•"/>
            </a:pPr>
            <a:r>
              <a:rPr lang="nl-NL" b="0" dirty="0">
                <a:effectLst/>
                <a:latin typeface="Arial" panose="020B0604020202020204" pitchFamily="34" charset="0"/>
              </a:rPr>
              <a:t>nodig voor de groei en ontwikkeling van beenmerg- en darmwandcellen </a:t>
            </a:r>
            <a:endParaRPr lang="nl-NL" b="0" dirty="0">
              <a:effectLst/>
            </a:endParaRPr>
          </a:p>
          <a:p>
            <a:pPr>
              <a:buFont typeface="Arial" panose="020B0604020202020204" pitchFamily="34" charset="0"/>
              <a:buChar char="•"/>
            </a:pPr>
            <a:r>
              <a:rPr lang="nl-NL" b="0" dirty="0">
                <a:effectLst/>
                <a:latin typeface="Arial" panose="020B0604020202020204" pitchFamily="34" charset="0"/>
              </a:rPr>
              <a:t>belangrijk voor de lever </a:t>
            </a:r>
            <a:endParaRPr lang="nl-NL" b="0" dirty="0">
              <a:effectLst/>
            </a:endParaRPr>
          </a:p>
          <a:p>
            <a:r>
              <a:rPr lang="nl-NL" b="0" dirty="0">
                <a:effectLst/>
              </a:rPr>
              <a:t>Vitamine C</a:t>
            </a:r>
          </a:p>
          <a:p>
            <a:pPr>
              <a:buFont typeface="Arial" panose="020B0604020202020204" pitchFamily="34" charset="0"/>
              <a:buChar char="•"/>
            </a:pPr>
            <a:r>
              <a:rPr lang="nl-NL" b="0" dirty="0">
                <a:effectLst/>
                <a:latin typeface="Arial" panose="020B0604020202020204" pitchFamily="34" charset="0"/>
              </a:rPr>
              <a:t>belangrijkste </a:t>
            </a:r>
            <a:r>
              <a:rPr lang="nl-NL" b="0" dirty="0" err="1">
                <a:effectLst/>
                <a:latin typeface="Arial" panose="020B0604020202020204" pitchFamily="34" charset="0"/>
              </a:rPr>
              <a:t>anti-oxidant</a:t>
            </a:r>
            <a:r>
              <a:rPr lang="nl-NL" b="0" dirty="0">
                <a:effectLst/>
                <a:latin typeface="Arial" panose="020B0604020202020204" pitchFamily="34" charset="0"/>
              </a:rPr>
              <a:t> in waterige delen van het lichaam </a:t>
            </a:r>
            <a:endParaRPr lang="nl-NL" b="0" dirty="0">
              <a:effectLst/>
            </a:endParaRPr>
          </a:p>
          <a:p>
            <a:pPr>
              <a:buFont typeface="Arial" panose="020B0604020202020204" pitchFamily="34" charset="0"/>
              <a:buChar char="•"/>
            </a:pPr>
            <a:r>
              <a:rPr lang="nl-NL" b="0" dirty="0">
                <a:effectLst/>
                <a:latin typeface="Arial" panose="020B0604020202020204" pitchFamily="34" charset="0"/>
              </a:rPr>
              <a:t>essentieel voor collageenbouw </a:t>
            </a:r>
            <a:endParaRPr lang="nl-NL" b="0" dirty="0">
              <a:effectLst/>
            </a:endParaRPr>
          </a:p>
          <a:p>
            <a:pPr>
              <a:buFont typeface="Arial" panose="020B0604020202020204" pitchFamily="34" charset="0"/>
              <a:buChar char="•"/>
            </a:pPr>
            <a:r>
              <a:rPr lang="nl-NL" b="0" dirty="0">
                <a:effectLst/>
                <a:latin typeface="Arial" panose="020B0604020202020204" pitchFamily="34" charset="0"/>
              </a:rPr>
              <a:t>zeer belangrijk voor het afweersysteem </a:t>
            </a:r>
            <a:endParaRPr lang="nl-NL" b="0" dirty="0">
              <a:effectLst/>
            </a:endParaRPr>
          </a:p>
          <a:p>
            <a:pPr>
              <a:buFont typeface="Arial" panose="020B0604020202020204" pitchFamily="34" charset="0"/>
              <a:buChar char="•"/>
            </a:pPr>
            <a:r>
              <a:rPr lang="nl-NL" b="0" dirty="0">
                <a:effectLst/>
                <a:latin typeface="Arial" panose="020B0604020202020204" pitchFamily="34" charset="0"/>
              </a:rPr>
              <a:t>essentieel voor de aanmaak van adrenaline en andere hormonen </a:t>
            </a:r>
            <a:endParaRPr lang="nl-NL" b="0" dirty="0">
              <a:effectLst/>
            </a:endParaRPr>
          </a:p>
          <a:p>
            <a:pPr>
              <a:buFont typeface="Arial" panose="020B0604020202020204" pitchFamily="34" charset="0"/>
              <a:buChar char="•"/>
            </a:pPr>
            <a:r>
              <a:rPr lang="nl-NL" b="0" dirty="0">
                <a:effectLst/>
                <a:latin typeface="Arial" panose="020B0604020202020204" pitchFamily="34" charset="0"/>
              </a:rPr>
              <a:t>remt de vorming van </a:t>
            </a:r>
            <a:r>
              <a:rPr lang="nl-NL" b="0" dirty="0" err="1">
                <a:effectLst/>
                <a:latin typeface="Arial" panose="020B0604020202020204" pitchFamily="34" charset="0"/>
              </a:rPr>
              <a:t>nitrosamines</a:t>
            </a:r>
            <a:r>
              <a:rPr lang="nl-NL" b="0" dirty="0">
                <a:effectLst/>
                <a:latin typeface="Arial" panose="020B0604020202020204" pitchFamily="34" charset="0"/>
              </a:rPr>
              <a:t> </a:t>
            </a:r>
            <a:endParaRPr lang="nl-NL" b="0" dirty="0">
              <a:effectLst/>
            </a:endParaRPr>
          </a:p>
          <a:p>
            <a:pPr>
              <a:buFont typeface="Arial" panose="020B0604020202020204" pitchFamily="34" charset="0"/>
              <a:buChar char="•"/>
            </a:pPr>
            <a:r>
              <a:rPr lang="nl-NL" b="0" dirty="0">
                <a:effectLst/>
                <a:latin typeface="Arial" panose="020B0604020202020204" pitchFamily="34" charset="0"/>
              </a:rPr>
              <a:t>belangrijk voor ijzeropslag en -transport </a:t>
            </a:r>
            <a:endParaRPr lang="nl-NL" b="0" dirty="0">
              <a:effectLst/>
            </a:endParaRPr>
          </a:p>
          <a:p>
            <a:pPr>
              <a:buFont typeface="Arial" panose="020B0604020202020204" pitchFamily="34" charset="0"/>
              <a:buChar char="•"/>
            </a:pPr>
            <a:r>
              <a:rPr lang="nl-NL" b="0" dirty="0">
                <a:effectLst/>
                <a:latin typeface="Arial" panose="020B0604020202020204" pitchFamily="34" charset="0"/>
              </a:rPr>
              <a:t>betrokken bij calciumstofwisseling </a:t>
            </a:r>
            <a:endParaRPr lang="nl-NL" b="0" dirty="0">
              <a:effectLst/>
            </a:endParaRPr>
          </a:p>
          <a:p>
            <a:r>
              <a:rPr lang="nl-NL" b="0" dirty="0" err="1">
                <a:effectLst/>
              </a:rPr>
              <a:t>Bioflavonoïden</a:t>
            </a:r>
            <a:r>
              <a:rPr lang="nl-NL" b="0" dirty="0">
                <a:effectLst/>
              </a:rPr>
              <a:t> (inclusief </a:t>
            </a:r>
            <a:r>
              <a:rPr lang="nl-NL" b="0" dirty="0" err="1">
                <a:effectLst/>
              </a:rPr>
              <a:t>flavonen</a:t>
            </a:r>
            <a:r>
              <a:rPr lang="nl-NL" b="0" dirty="0">
                <a:effectLst/>
              </a:rPr>
              <a:t>, </a:t>
            </a:r>
            <a:r>
              <a:rPr lang="nl-NL" b="0" dirty="0" err="1">
                <a:effectLst/>
              </a:rPr>
              <a:t>flavonolen</a:t>
            </a:r>
            <a:r>
              <a:rPr lang="nl-NL" b="0" dirty="0">
                <a:effectLst/>
              </a:rPr>
              <a:t>, </a:t>
            </a:r>
            <a:r>
              <a:rPr lang="nl-NL" b="0" dirty="0" err="1">
                <a:effectLst/>
              </a:rPr>
              <a:t>anthocyanidinen</a:t>
            </a:r>
            <a:r>
              <a:rPr lang="nl-NL" b="0" dirty="0">
                <a:effectLst/>
              </a:rPr>
              <a:t>, e.a.)</a:t>
            </a:r>
          </a:p>
          <a:p>
            <a:pPr>
              <a:buFont typeface="Arial" panose="020B0604020202020204" pitchFamily="34" charset="0"/>
              <a:buChar char="•"/>
            </a:pPr>
            <a:r>
              <a:rPr lang="nl-NL" b="0" dirty="0">
                <a:effectLst/>
                <a:latin typeface="Arial" panose="020B0604020202020204" pitchFamily="34" charset="0"/>
              </a:rPr>
              <a:t>versterken vele functies van vitamine C </a:t>
            </a:r>
            <a:endParaRPr lang="nl-NL" b="0" dirty="0">
              <a:effectLst/>
            </a:endParaRPr>
          </a:p>
          <a:p>
            <a:pPr>
              <a:buFont typeface="Arial" panose="020B0604020202020204" pitchFamily="34" charset="0"/>
              <a:buChar char="•"/>
            </a:pPr>
            <a:r>
              <a:rPr lang="nl-NL" b="0" dirty="0">
                <a:effectLst/>
                <a:latin typeface="Arial" panose="020B0604020202020204" pitchFamily="34" charset="0"/>
              </a:rPr>
              <a:t>verbeteren vitamine C-stofwisseling </a:t>
            </a:r>
            <a:endParaRPr lang="nl-NL" b="0" dirty="0">
              <a:effectLst/>
            </a:endParaRPr>
          </a:p>
          <a:p>
            <a:pPr>
              <a:buFont typeface="Arial" panose="020B0604020202020204" pitchFamily="34" charset="0"/>
              <a:buChar char="•"/>
            </a:pPr>
            <a:r>
              <a:rPr lang="nl-NL" b="0" dirty="0">
                <a:effectLst/>
                <a:latin typeface="Arial" panose="020B0604020202020204" pitchFamily="34" charset="0"/>
              </a:rPr>
              <a:t>versterken het anti-</a:t>
            </a:r>
            <a:r>
              <a:rPr lang="nl-NL" b="0" dirty="0" err="1">
                <a:effectLst/>
                <a:latin typeface="Arial" panose="020B0604020202020204" pitchFamily="34" charset="0"/>
              </a:rPr>
              <a:t>oxidantsysteem</a:t>
            </a:r>
            <a:r>
              <a:rPr lang="nl-NL" b="0" dirty="0">
                <a:effectLst/>
                <a:latin typeface="Arial" panose="020B0604020202020204" pitchFamily="34" charset="0"/>
              </a:rPr>
              <a:t>, vaak op specifieke locaties</a:t>
            </a:r>
            <a:endParaRPr lang="nl-NL" b="0" dirty="0">
              <a:effectLst/>
            </a:endParaRPr>
          </a:p>
          <a:p>
            <a:r>
              <a:rPr lang="nl-NL" b="0" dirty="0">
                <a:effectLst/>
              </a:rPr>
              <a:t>Vitamine D3 (</a:t>
            </a:r>
            <a:r>
              <a:rPr lang="nl-NL" b="0" dirty="0" err="1">
                <a:effectLst/>
              </a:rPr>
              <a:t>cholecalciferol</a:t>
            </a:r>
            <a:r>
              <a:rPr lang="nl-NL" b="0" dirty="0">
                <a:effectLst/>
              </a:rPr>
              <a:t>) </a:t>
            </a:r>
          </a:p>
          <a:p>
            <a:pPr>
              <a:buFont typeface="Arial" panose="020B0604020202020204" pitchFamily="34" charset="0"/>
              <a:buChar char="•"/>
            </a:pPr>
            <a:r>
              <a:rPr lang="nl-NL" b="0" dirty="0">
                <a:effectLst/>
                <a:latin typeface="Arial" panose="020B0604020202020204" pitchFamily="34" charset="0"/>
              </a:rPr>
              <a:t>essentieel voor aanmaak en onderhoud van botten en gebit </a:t>
            </a:r>
            <a:endParaRPr lang="nl-NL" b="0" dirty="0">
              <a:effectLst/>
            </a:endParaRPr>
          </a:p>
          <a:p>
            <a:pPr>
              <a:buFont typeface="Arial" panose="020B0604020202020204" pitchFamily="34" charset="0"/>
              <a:buChar char="•"/>
            </a:pPr>
            <a:r>
              <a:rPr lang="nl-NL" b="0" dirty="0">
                <a:effectLst/>
                <a:latin typeface="Arial" panose="020B0604020202020204" pitchFamily="34" charset="0"/>
              </a:rPr>
              <a:t>heeft een regulerende werking op hartritme en zenuwstelsel </a:t>
            </a:r>
            <a:endParaRPr lang="nl-NL" b="0" dirty="0">
              <a:effectLst/>
            </a:endParaRPr>
          </a:p>
          <a:p>
            <a:pPr>
              <a:buFont typeface="Arial" panose="020B0604020202020204" pitchFamily="34" charset="0"/>
              <a:buChar char="•"/>
            </a:pPr>
            <a:r>
              <a:rPr lang="nl-NL" b="0" dirty="0">
                <a:effectLst/>
                <a:latin typeface="Arial" panose="020B0604020202020204" pitchFamily="34" charset="0"/>
              </a:rPr>
              <a:t>betrokken bij de regulering van de bloedviscositeit </a:t>
            </a:r>
            <a:endParaRPr lang="nl-NL" b="0" dirty="0">
              <a:effectLst/>
            </a:endParaRPr>
          </a:p>
          <a:p>
            <a:r>
              <a:rPr lang="nl-NL" b="0" dirty="0">
                <a:effectLst/>
              </a:rPr>
              <a:t>Vitamine E</a:t>
            </a:r>
          </a:p>
          <a:p>
            <a:pPr>
              <a:buFont typeface="Arial" panose="020B0604020202020204" pitchFamily="34" charset="0"/>
              <a:buChar char="•"/>
            </a:pPr>
            <a:r>
              <a:rPr lang="nl-NL" b="0" dirty="0">
                <a:effectLst/>
                <a:latin typeface="Arial" panose="020B0604020202020204" pitchFamily="34" charset="0"/>
              </a:rPr>
              <a:t>belangrijkste </a:t>
            </a:r>
            <a:r>
              <a:rPr lang="nl-NL" b="0" dirty="0" err="1">
                <a:effectLst/>
                <a:latin typeface="Arial" panose="020B0604020202020204" pitchFamily="34" charset="0"/>
              </a:rPr>
              <a:t>anti-oxidant</a:t>
            </a:r>
            <a:r>
              <a:rPr lang="nl-NL" b="0" dirty="0">
                <a:effectLst/>
                <a:latin typeface="Arial" panose="020B0604020202020204" pitchFamily="34" charset="0"/>
              </a:rPr>
              <a:t> in vetweefsel (</a:t>
            </a:r>
            <a:r>
              <a:rPr lang="nl-NL" b="0" dirty="0" err="1">
                <a:effectLst/>
                <a:latin typeface="Arial" panose="020B0604020202020204" pitchFamily="34" charset="0"/>
              </a:rPr>
              <a:t>ondermeer</a:t>
            </a:r>
            <a:r>
              <a:rPr lang="nl-NL" b="0" dirty="0">
                <a:effectLst/>
                <a:latin typeface="Arial" panose="020B0604020202020204" pitchFamily="34" charset="0"/>
              </a:rPr>
              <a:t> celwanden) </a:t>
            </a:r>
            <a:endParaRPr lang="nl-NL" b="0" dirty="0">
              <a:effectLst/>
            </a:endParaRPr>
          </a:p>
          <a:p>
            <a:pPr>
              <a:buFont typeface="Arial" panose="020B0604020202020204" pitchFamily="34" charset="0"/>
              <a:buChar char="•"/>
            </a:pPr>
            <a:r>
              <a:rPr lang="nl-NL" b="0" dirty="0">
                <a:effectLst/>
                <a:latin typeface="Arial" panose="020B0604020202020204" pitchFamily="34" charset="0"/>
              </a:rPr>
              <a:t>voorkomt vorming van ongewenste bloedstolsels </a:t>
            </a:r>
            <a:endParaRPr lang="nl-NL" b="0" dirty="0">
              <a:effectLst/>
            </a:endParaRPr>
          </a:p>
          <a:p>
            <a:pPr>
              <a:buFont typeface="Arial" panose="020B0604020202020204" pitchFamily="34" charset="0"/>
              <a:buChar char="•"/>
            </a:pPr>
            <a:r>
              <a:rPr lang="nl-NL" b="0" dirty="0">
                <a:effectLst/>
                <a:latin typeface="Arial" panose="020B0604020202020204" pitchFamily="34" charset="0"/>
              </a:rPr>
              <a:t>verbetert de doorbloeding </a:t>
            </a:r>
            <a:endParaRPr lang="nl-NL" b="0" dirty="0">
              <a:effectLst/>
            </a:endParaRPr>
          </a:p>
          <a:p>
            <a:pPr>
              <a:buFont typeface="Arial" panose="020B0604020202020204" pitchFamily="34" charset="0"/>
              <a:buChar char="•"/>
            </a:pPr>
            <a:r>
              <a:rPr lang="nl-NL" b="0" dirty="0">
                <a:effectLst/>
                <a:latin typeface="Arial" panose="020B0604020202020204" pitchFamily="34" charset="0"/>
              </a:rPr>
              <a:t>bevordert de celademhaling </a:t>
            </a:r>
            <a:endParaRPr lang="nl-NL" b="0" dirty="0">
              <a:effectLst/>
            </a:endParaRPr>
          </a:p>
          <a:p>
            <a:pPr>
              <a:buFont typeface="Arial" panose="020B0604020202020204" pitchFamily="34" charset="0"/>
              <a:buChar char="•"/>
            </a:pPr>
            <a:r>
              <a:rPr lang="nl-NL" b="0" dirty="0">
                <a:effectLst/>
                <a:latin typeface="Arial" panose="020B0604020202020204" pitchFamily="34" charset="0"/>
              </a:rPr>
              <a:t>remt littekenvorming </a:t>
            </a:r>
            <a:endParaRPr lang="nl-NL" b="0" dirty="0">
              <a:effectLst/>
            </a:endParaRPr>
          </a:p>
          <a:p>
            <a:r>
              <a:rPr lang="nl-NL" b="0" dirty="0">
                <a:effectLst/>
              </a:rPr>
              <a:t>Vitamine K1 (</a:t>
            </a:r>
            <a:r>
              <a:rPr lang="nl-NL" b="0" dirty="0" err="1">
                <a:effectLst/>
              </a:rPr>
              <a:t>phytonadion</a:t>
            </a:r>
            <a:r>
              <a:rPr lang="nl-NL" b="0" dirty="0">
                <a:effectLst/>
              </a:rPr>
              <a:t>) </a:t>
            </a:r>
          </a:p>
          <a:p>
            <a:pPr>
              <a:buFont typeface="Arial" panose="020B0604020202020204" pitchFamily="34" charset="0"/>
              <a:buChar char="•"/>
            </a:pPr>
            <a:r>
              <a:rPr lang="nl-NL" b="0" dirty="0">
                <a:effectLst/>
                <a:latin typeface="Arial" panose="020B0604020202020204" pitchFamily="34" charset="0"/>
              </a:rPr>
              <a:t>nodig voor de aanmaak van stoffen die betrokken zijn bij het bloedstollingsproces </a:t>
            </a:r>
            <a:endParaRPr lang="nl-NL" b="0" dirty="0">
              <a:effectLst/>
            </a:endParaRPr>
          </a:p>
          <a:p>
            <a:pPr>
              <a:buFont typeface="Arial" panose="020B0604020202020204" pitchFamily="34" charset="0"/>
              <a:buChar char="•"/>
            </a:pPr>
            <a:r>
              <a:rPr lang="nl-NL" b="0" dirty="0">
                <a:effectLst/>
                <a:latin typeface="Arial" panose="020B0604020202020204" pitchFamily="34" charset="0"/>
              </a:rPr>
              <a:t>belangrijk voor een goede leverfunctie </a:t>
            </a:r>
            <a:endParaRPr lang="nl-NL" b="0" dirty="0">
              <a:effectLst/>
            </a:endParaRPr>
          </a:p>
          <a:p>
            <a:pPr>
              <a:buFont typeface="Arial" panose="020B0604020202020204" pitchFamily="34" charset="0"/>
              <a:buChar char="•"/>
            </a:pPr>
            <a:r>
              <a:rPr lang="nl-NL" b="0" dirty="0">
                <a:effectLst/>
                <a:latin typeface="Arial" panose="020B0604020202020204" pitchFamily="34" charset="0"/>
              </a:rPr>
              <a:t>betrokken bij de aanmaak van botcellen </a:t>
            </a:r>
            <a:endParaRPr lang="nl-NL" b="0" dirty="0">
              <a:effectLst/>
            </a:endParaRPr>
          </a:p>
          <a:p>
            <a:pPr>
              <a:buFont typeface="Arial" panose="020B0604020202020204" pitchFamily="34" charset="0"/>
              <a:buChar char="•"/>
            </a:pPr>
            <a:r>
              <a:rPr lang="nl-NL" b="0" dirty="0">
                <a:effectLst/>
                <a:latin typeface="Arial" panose="020B0604020202020204" pitchFamily="34" charset="0"/>
              </a:rPr>
              <a:t>betrokken bij de regulering van de </a:t>
            </a:r>
            <a:r>
              <a:rPr lang="nl-NL" b="0" dirty="0" err="1">
                <a:effectLst/>
                <a:latin typeface="Arial" panose="020B0604020202020204" pitchFamily="34" charset="0"/>
              </a:rPr>
              <a:t>menstruatie-cyclus</a:t>
            </a:r>
            <a:endParaRPr lang="nl-NL" b="0" dirty="0">
              <a:effectLst/>
            </a:endParaRPr>
          </a:p>
          <a:p>
            <a:endParaRPr lang="nl-NL" b="0" dirty="0"/>
          </a:p>
        </p:txBody>
      </p:sp>
      <p:sp>
        <p:nvSpPr>
          <p:cNvPr id="4" name="Tijdelijke aanduiding voor dianummer 3"/>
          <p:cNvSpPr>
            <a:spLocks noGrp="1"/>
          </p:cNvSpPr>
          <p:nvPr>
            <p:ph type="sldNum" sz="quarter" idx="10"/>
          </p:nvPr>
        </p:nvSpPr>
        <p:spPr/>
        <p:txBody>
          <a:bodyPr/>
          <a:lstStyle/>
          <a:p>
            <a:fld id="{4499C61E-FA29-48B5-B8E4-AFB31D3E6003}" type="slidenum">
              <a:rPr lang="nl-NL" smtClean="0"/>
              <a:t>9</a:t>
            </a:fld>
            <a:endParaRPr lang="nl-NL"/>
          </a:p>
        </p:txBody>
      </p:sp>
    </p:spTree>
    <p:extLst>
      <p:ext uri="{BB962C8B-B14F-4D97-AF65-F5344CB8AC3E}">
        <p14:creationId xmlns:p14="http://schemas.microsoft.com/office/powerpoint/2010/main" val="17697335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1" dirty="0"/>
              <a:t>Bronnen van eiwit</a:t>
            </a:r>
          </a:p>
          <a:p>
            <a:r>
              <a:rPr lang="nl-NL" dirty="0"/>
              <a:t>Bijna alle levensmiddelen bevatten eiwit. Het komt voor in zowel plantaardige als dierlijke producten. </a:t>
            </a:r>
            <a:br>
              <a:rPr lang="nl-NL" dirty="0"/>
            </a:br>
            <a:br>
              <a:rPr lang="nl-NL" dirty="0"/>
            </a:br>
            <a:r>
              <a:rPr lang="nl-NL" dirty="0"/>
              <a:t>Plantaardige bronnen zijn:</a:t>
            </a:r>
          </a:p>
          <a:p>
            <a:r>
              <a:rPr lang="nl-NL" dirty="0"/>
              <a:t>brood</a:t>
            </a:r>
          </a:p>
          <a:p>
            <a:r>
              <a:rPr lang="nl-NL" dirty="0"/>
              <a:t>granen, zoals rijst en pasta</a:t>
            </a:r>
          </a:p>
          <a:p>
            <a:r>
              <a:rPr lang="nl-NL" dirty="0"/>
              <a:t>peulvruchten, zoals bonen en linzen</a:t>
            </a:r>
          </a:p>
          <a:p>
            <a:r>
              <a:rPr lang="nl-NL" dirty="0"/>
              <a:t>noten </a:t>
            </a:r>
          </a:p>
          <a:p>
            <a:r>
              <a:rPr lang="nl-NL" dirty="0"/>
              <a:t>paddenstoelen en producten die hiervan zijn gemaakt</a:t>
            </a:r>
          </a:p>
          <a:p>
            <a:r>
              <a:rPr lang="nl-NL" dirty="0"/>
              <a:t>Dierlijke bronnen zijn:</a:t>
            </a:r>
          </a:p>
          <a:p>
            <a:r>
              <a:rPr lang="nl-NL" dirty="0"/>
              <a:t>vlees </a:t>
            </a:r>
          </a:p>
          <a:p>
            <a:r>
              <a:rPr lang="nl-NL" dirty="0"/>
              <a:t>vis </a:t>
            </a:r>
          </a:p>
          <a:p>
            <a:r>
              <a:rPr lang="nl-NL" dirty="0"/>
              <a:t>gevogelte, zoals kip</a:t>
            </a:r>
          </a:p>
          <a:p>
            <a:r>
              <a:rPr lang="nl-NL" dirty="0"/>
              <a:t>melk(producten) </a:t>
            </a:r>
          </a:p>
          <a:p>
            <a:r>
              <a:rPr lang="nl-NL" dirty="0"/>
              <a:t>kaas </a:t>
            </a:r>
          </a:p>
          <a:p>
            <a:r>
              <a:rPr lang="nl-NL" dirty="0"/>
              <a:t>eieren </a:t>
            </a:r>
          </a:p>
          <a:p>
            <a:r>
              <a:rPr lang="nl-NL" dirty="0"/>
              <a:t>Vlees is het rijkst aan eiwit: 20 tot 30%. Vis scoort ook goed. </a:t>
            </a:r>
          </a:p>
          <a:p>
            <a:endParaRPr lang="nl-NL" dirty="0"/>
          </a:p>
          <a:p>
            <a:r>
              <a:rPr lang="nl-NL" dirty="0"/>
              <a:t>Omega 3 en omega 6 zijn allebei belangrijke voedingsstoffen. Het zijn vetzuren van het "goede", meervoudig onverzadigde type. Het zijn essentiële vetzuren. Dat wil zeggen dat je lichaam ze nodig heeft, maar ze niet zelf kan aanmaken. Die vetzuren moeten dus in je voeding zitten. OMEGA</a:t>
            </a:r>
            <a:r>
              <a:rPr lang="nl-NL" baseline="0" dirty="0"/>
              <a:t> 3; helpt bij ontstekingen, hart en bloedvaten. Helpt bloedstolsel tegen te gaan en bloedsuikerspiegel in balans.</a:t>
            </a:r>
          </a:p>
          <a:p>
            <a:r>
              <a:rPr lang="nl-NL" baseline="0" dirty="0"/>
              <a:t>Omga 6: (linolzuur) remt</a:t>
            </a:r>
            <a:r>
              <a:rPr lang="nl-NL" dirty="0"/>
              <a:t> de aanmaak van cholesterol</a:t>
            </a:r>
            <a:r>
              <a:rPr lang="nl-NL" baseline="0" dirty="0"/>
              <a:t> </a:t>
            </a:r>
            <a:r>
              <a:rPr lang="nl-NL" dirty="0"/>
              <a:t>en versterkt je afweersysteem.</a:t>
            </a:r>
          </a:p>
          <a:p>
            <a:r>
              <a:rPr lang="nl-NL" dirty="0"/>
              <a:t>Monosachariden bestaan uit één sacharide. Voorbeelden zijn: glucose, fructose en galactose. </a:t>
            </a:r>
          </a:p>
          <a:p>
            <a:r>
              <a:rPr lang="nl-NL"/>
              <a:t>Figuur </a:t>
            </a:r>
            <a:endParaRPr lang="nl-NL" dirty="0"/>
          </a:p>
          <a:p>
            <a:endParaRPr lang="nl-NL" dirty="0"/>
          </a:p>
        </p:txBody>
      </p:sp>
      <p:sp>
        <p:nvSpPr>
          <p:cNvPr id="4" name="Tijdelijke aanduiding voor dianummer 3"/>
          <p:cNvSpPr>
            <a:spLocks noGrp="1"/>
          </p:cNvSpPr>
          <p:nvPr>
            <p:ph type="sldNum" sz="quarter" idx="10"/>
          </p:nvPr>
        </p:nvSpPr>
        <p:spPr/>
        <p:txBody>
          <a:bodyPr/>
          <a:lstStyle/>
          <a:p>
            <a:fld id="{4499C61E-FA29-48B5-B8E4-AFB31D3E6003}" type="slidenum">
              <a:rPr lang="nl-NL" smtClean="0"/>
              <a:t>10</a:t>
            </a:fld>
            <a:endParaRPr lang="nl-NL"/>
          </a:p>
        </p:txBody>
      </p:sp>
    </p:spTree>
    <p:extLst>
      <p:ext uri="{BB962C8B-B14F-4D97-AF65-F5344CB8AC3E}">
        <p14:creationId xmlns:p14="http://schemas.microsoft.com/office/powerpoint/2010/main" val="20324295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subcutaan</a:t>
            </a:r>
            <a:r>
              <a:rPr lang="nl-NL" baseline="0" dirty="0"/>
              <a:t> vet / v</a:t>
            </a:r>
            <a:r>
              <a:rPr lang="nl-NL" dirty="0"/>
              <a:t>isceraal vet </a:t>
            </a:r>
          </a:p>
          <a:p>
            <a:pPr marL="171450" indent="-171450">
              <a:buFontTx/>
              <a:buChar char="-"/>
            </a:pPr>
            <a:r>
              <a:rPr lang="nl-NL" dirty="0"/>
              <a:t>Functie</a:t>
            </a:r>
            <a:r>
              <a:rPr lang="nl-NL" baseline="0" dirty="0"/>
              <a:t> </a:t>
            </a:r>
            <a:r>
              <a:rPr lang="nl-NL" baseline="0" dirty="0" err="1"/>
              <a:t>buikvet</a:t>
            </a:r>
            <a:r>
              <a:rPr lang="nl-NL" baseline="0" dirty="0"/>
              <a:t>: beschermen organen </a:t>
            </a:r>
          </a:p>
          <a:p>
            <a:pPr marL="171450" indent="-171450">
              <a:buFontTx/>
              <a:buChar char="-"/>
            </a:pPr>
            <a:r>
              <a:rPr lang="nl-NL" dirty="0">
                <a:effectLst/>
              </a:rPr>
              <a:t>Teveel visceraal vet is gevaarlijk, omdat het onder andere de organen in de verdrukking brengt. Zo worden </a:t>
            </a:r>
            <a:r>
              <a:rPr lang="nl-NL" dirty="0" err="1">
                <a:effectLst/>
              </a:rPr>
              <a:t>obese</a:t>
            </a:r>
            <a:r>
              <a:rPr lang="nl-NL" dirty="0">
                <a:effectLst/>
              </a:rPr>
              <a:t> mensen bijvoorbeeld kortademig, omdat ze niet alleen extra gewicht mee moeten slepen, maar ook omdat de longen minder de ruimte hebben door het vet. De lever raakt ook van binnen vervet en kan zijn ontgiftende functie niet goed meer uitvoeren. Visceraal vet produceert ook verschillende stofjes zoals vetzuren, hormonen en ontstekingseiwitten. Deze vergroten de kans op hart- en vaatziekten, hoge bloeddruk, Diabetes Type 2 en een hoog cholesterol.</a:t>
            </a:r>
            <a:endParaRPr lang="nl-NL" dirty="0"/>
          </a:p>
        </p:txBody>
      </p:sp>
      <p:sp>
        <p:nvSpPr>
          <p:cNvPr id="4" name="Tijdelijke aanduiding voor dianummer 3"/>
          <p:cNvSpPr>
            <a:spLocks noGrp="1"/>
          </p:cNvSpPr>
          <p:nvPr>
            <p:ph type="sldNum" sz="quarter" idx="10"/>
          </p:nvPr>
        </p:nvSpPr>
        <p:spPr/>
        <p:txBody>
          <a:bodyPr/>
          <a:lstStyle/>
          <a:p>
            <a:fld id="{4499C61E-FA29-48B5-B8E4-AFB31D3E6003}" type="slidenum">
              <a:rPr lang="nl-NL" smtClean="0"/>
              <a:t>15</a:t>
            </a:fld>
            <a:endParaRPr lang="nl-NL"/>
          </a:p>
        </p:txBody>
      </p:sp>
    </p:spTree>
    <p:extLst>
      <p:ext uri="{BB962C8B-B14F-4D97-AF65-F5344CB8AC3E}">
        <p14:creationId xmlns:p14="http://schemas.microsoft.com/office/powerpoint/2010/main" val="2317126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Ref idx="1001">
        <a:schemeClr val="bg1"/>
      </p:bgRef>
    </p:bg>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6" name="Tijdelijke aanduiding voor dianummer 5"/>
          <p:cNvSpPr>
            <a:spLocks noGrp="1"/>
          </p:cNvSpPr>
          <p:nvPr>
            <p:ph type="sldNum" sz="quarter" idx="12"/>
          </p:nvPr>
        </p:nvSpPr>
        <p:spPr/>
        <p:txBody>
          <a:bodyPr/>
          <a:lstStyle/>
          <a:p>
            <a:fld id="{8E55D006-C1B4-42B6-9697-FCB8ED93A34E}" type="slidenum">
              <a:rPr lang="nl-NL" smtClean="0"/>
              <a:t>‹nr.›</a:t>
            </a:fld>
            <a:endParaRPr lang="nl-NL"/>
          </a:p>
        </p:txBody>
      </p:sp>
    </p:spTree>
    <p:extLst>
      <p:ext uri="{BB962C8B-B14F-4D97-AF65-F5344CB8AC3E}">
        <p14:creationId xmlns:p14="http://schemas.microsoft.com/office/powerpoint/2010/main" val="218515627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dianummer 5"/>
          <p:cNvSpPr>
            <a:spLocks noGrp="1"/>
          </p:cNvSpPr>
          <p:nvPr>
            <p:ph type="sldNum" sz="quarter" idx="12"/>
          </p:nvPr>
        </p:nvSpPr>
        <p:spPr/>
        <p:txBody>
          <a:bodyPr/>
          <a:lstStyle/>
          <a:p>
            <a:fld id="{8E55D006-C1B4-42B6-9697-FCB8ED93A34E}" type="slidenum">
              <a:rPr lang="nl-NL" smtClean="0"/>
              <a:t>‹nr.›</a:t>
            </a:fld>
            <a:endParaRPr lang="nl-NL"/>
          </a:p>
        </p:txBody>
      </p:sp>
    </p:spTree>
    <p:extLst>
      <p:ext uri="{BB962C8B-B14F-4D97-AF65-F5344CB8AC3E}">
        <p14:creationId xmlns:p14="http://schemas.microsoft.com/office/powerpoint/2010/main" val="3306788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dianummer 5"/>
          <p:cNvSpPr>
            <a:spLocks noGrp="1"/>
          </p:cNvSpPr>
          <p:nvPr>
            <p:ph type="sldNum" sz="quarter" idx="12"/>
          </p:nvPr>
        </p:nvSpPr>
        <p:spPr/>
        <p:txBody>
          <a:bodyPr/>
          <a:lstStyle/>
          <a:p>
            <a:fld id="{8E55D006-C1B4-42B6-9697-FCB8ED93A34E}" type="slidenum">
              <a:rPr lang="nl-NL" smtClean="0"/>
              <a:t>‹nr.›</a:t>
            </a:fld>
            <a:endParaRPr lang="nl-NL"/>
          </a:p>
        </p:txBody>
      </p:sp>
    </p:spTree>
    <p:extLst>
      <p:ext uri="{BB962C8B-B14F-4D97-AF65-F5344CB8AC3E}">
        <p14:creationId xmlns:p14="http://schemas.microsoft.com/office/powerpoint/2010/main" val="4256895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6" name="Tijdelijke aanduiding voor dianummer 5"/>
          <p:cNvSpPr>
            <a:spLocks noGrp="1"/>
          </p:cNvSpPr>
          <p:nvPr>
            <p:ph type="sldNum" sz="quarter" idx="12"/>
          </p:nvPr>
        </p:nvSpPr>
        <p:spPr/>
        <p:txBody>
          <a:bodyPr/>
          <a:lstStyle/>
          <a:p>
            <a:fld id="{8E55D006-C1B4-42B6-9697-FCB8ED93A34E}" type="slidenum">
              <a:rPr lang="nl-NL" smtClean="0"/>
              <a:t>‹nr.›</a:t>
            </a:fld>
            <a:endParaRPr lang="nl-NL"/>
          </a:p>
        </p:txBody>
      </p:sp>
    </p:spTree>
    <p:extLst>
      <p:ext uri="{BB962C8B-B14F-4D97-AF65-F5344CB8AC3E}">
        <p14:creationId xmlns:p14="http://schemas.microsoft.com/office/powerpoint/2010/main" val="1735314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modelstijlen te bewerken</a:t>
            </a:r>
          </a:p>
        </p:txBody>
      </p:sp>
    </p:spTree>
    <p:extLst>
      <p:ext uri="{BB962C8B-B14F-4D97-AF65-F5344CB8AC3E}">
        <p14:creationId xmlns:p14="http://schemas.microsoft.com/office/powerpoint/2010/main" val="3913247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ianummer 6"/>
          <p:cNvSpPr>
            <a:spLocks noGrp="1"/>
          </p:cNvSpPr>
          <p:nvPr>
            <p:ph type="sldNum" sz="quarter" idx="12"/>
          </p:nvPr>
        </p:nvSpPr>
        <p:spPr/>
        <p:txBody>
          <a:bodyPr/>
          <a:lstStyle/>
          <a:p>
            <a:fld id="{8E55D006-C1B4-42B6-9697-FCB8ED93A34E}" type="slidenum">
              <a:rPr lang="nl-NL" smtClean="0"/>
              <a:t>‹nr.›</a:t>
            </a:fld>
            <a:endParaRPr lang="nl-NL"/>
          </a:p>
        </p:txBody>
      </p:sp>
    </p:spTree>
    <p:extLst>
      <p:ext uri="{BB962C8B-B14F-4D97-AF65-F5344CB8AC3E}">
        <p14:creationId xmlns:p14="http://schemas.microsoft.com/office/powerpoint/2010/main" val="4005242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9" name="Tijdelijke aanduiding voor dianummer 8"/>
          <p:cNvSpPr>
            <a:spLocks noGrp="1"/>
          </p:cNvSpPr>
          <p:nvPr>
            <p:ph type="sldNum" sz="quarter" idx="12"/>
          </p:nvPr>
        </p:nvSpPr>
        <p:spPr/>
        <p:txBody>
          <a:bodyPr/>
          <a:lstStyle/>
          <a:p>
            <a:fld id="{8E55D006-C1B4-42B6-9697-FCB8ED93A34E}" type="slidenum">
              <a:rPr lang="nl-NL" smtClean="0"/>
              <a:t>‹nr.›</a:t>
            </a:fld>
            <a:endParaRPr lang="nl-NL"/>
          </a:p>
        </p:txBody>
      </p:sp>
    </p:spTree>
    <p:extLst>
      <p:ext uri="{BB962C8B-B14F-4D97-AF65-F5344CB8AC3E}">
        <p14:creationId xmlns:p14="http://schemas.microsoft.com/office/powerpoint/2010/main" val="738466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5" name="Tijdelijke aanduiding voor dianummer 4"/>
          <p:cNvSpPr>
            <a:spLocks noGrp="1"/>
          </p:cNvSpPr>
          <p:nvPr>
            <p:ph type="sldNum" sz="quarter" idx="12"/>
          </p:nvPr>
        </p:nvSpPr>
        <p:spPr/>
        <p:txBody>
          <a:bodyPr/>
          <a:lstStyle/>
          <a:p>
            <a:fld id="{8E55D006-C1B4-42B6-9697-FCB8ED93A34E}" type="slidenum">
              <a:rPr lang="nl-NL" smtClean="0"/>
              <a:t>‹nr.›</a:t>
            </a:fld>
            <a:endParaRPr lang="nl-NL"/>
          </a:p>
        </p:txBody>
      </p:sp>
    </p:spTree>
    <p:extLst>
      <p:ext uri="{BB962C8B-B14F-4D97-AF65-F5344CB8AC3E}">
        <p14:creationId xmlns:p14="http://schemas.microsoft.com/office/powerpoint/2010/main" val="2005454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4" name="Tijdelijke aanduiding voor dianummer 3"/>
          <p:cNvSpPr>
            <a:spLocks noGrp="1"/>
          </p:cNvSpPr>
          <p:nvPr>
            <p:ph type="sldNum" sz="quarter" idx="12"/>
          </p:nvPr>
        </p:nvSpPr>
        <p:spPr/>
        <p:txBody>
          <a:bodyPr/>
          <a:lstStyle/>
          <a:p>
            <a:fld id="{8E55D006-C1B4-42B6-9697-FCB8ED93A34E}" type="slidenum">
              <a:rPr lang="nl-NL" smtClean="0"/>
              <a:t>‹nr.›</a:t>
            </a:fld>
            <a:endParaRPr lang="nl-NL"/>
          </a:p>
        </p:txBody>
      </p:sp>
    </p:spTree>
    <p:extLst>
      <p:ext uri="{BB962C8B-B14F-4D97-AF65-F5344CB8AC3E}">
        <p14:creationId xmlns:p14="http://schemas.microsoft.com/office/powerpoint/2010/main" val="1752554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7" name="Tijdelijke aanduiding voor dianummer 6"/>
          <p:cNvSpPr>
            <a:spLocks noGrp="1"/>
          </p:cNvSpPr>
          <p:nvPr>
            <p:ph type="sldNum" sz="quarter" idx="12"/>
          </p:nvPr>
        </p:nvSpPr>
        <p:spPr/>
        <p:txBody>
          <a:bodyPr/>
          <a:lstStyle/>
          <a:p>
            <a:fld id="{8E55D006-C1B4-42B6-9697-FCB8ED93A34E}" type="slidenum">
              <a:rPr lang="nl-NL" smtClean="0"/>
              <a:t>‹nr.›</a:t>
            </a:fld>
            <a:endParaRPr lang="nl-NL"/>
          </a:p>
        </p:txBody>
      </p:sp>
    </p:spTree>
    <p:extLst>
      <p:ext uri="{BB962C8B-B14F-4D97-AF65-F5344CB8AC3E}">
        <p14:creationId xmlns:p14="http://schemas.microsoft.com/office/powerpoint/2010/main" val="3924270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7" name="Tijdelijke aanduiding voor dianummer 6"/>
          <p:cNvSpPr>
            <a:spLocks noGrp="1"/>
          </p:cNvSpPr>
          <p:nvPr>
            <p:ph type="sldNum" sz="quarter" idx="12"/>
          </p:nvPr>
        </p:nvSpPr>
        <p:spPr/>
        <p:txBody>
          <a:bodyPr/>
          <a:lstStyle/>
          <a:p>
            <a:fld id="{8E55D006-C1B4-42B6-9697-FCB8ED93A34E}" type="slidenum">
              <a:rPr lang="nl-NL" smtClean="0"/>
              <a:t>‹nr.›</a:t>
            </a:fld>
            <a:endParaRPr lang="nl-NL"/>
          </a:p>
        </p:txBody>
      </p:sp>
    </p:spTree>
    <p:extLst>
      <p:ext uri="{BB962C8B-B14F-4D97-AF65-F5344CB8AC3E}">
        <p14:creationId xmlns:p14="http://schemas.microsoft.com/office/powerpoint/2010/main" val="445370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gi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Afbeelding 11"/>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3892" y="6212255"/>
            <a:ext cx="12086830" cy="656855"/>
          </a:xfrm>
          <a:prstGeom prst="rect">
            <a:avLst/>
          </a:prstGeom>
        </p:spPr>
      </p:pic>
      <p:sp>
        <p:nvSpPr>
          <p:cNvPr id="13" name="Rechthoek 12"/>
          <p:cNvSpPr/>
          <p:nvPr userDrawn="1"/>
        </p:nvSpPr>
        <p:spPr>
          <a:xfrm>
            <a:off x="2586039" y="6212255"/>
            <a:ext cx="9605962" cy="645745"/>
          </a:xfrm>
          <a:prstGeom prst="rect">
            <a:avLst/>
          </a:prstGeom>
          <a:solidFill>
            <a:srgbClr val="C8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jdelijke aanduiding voor titel 1"/>
          <p:cNvSpPr>
            <a:spLocks noGrp="1"/>
          </p:cNvSpPr>
          <p:nvPr userDrawn="1">
            <p:ph type="title"/>
          </p:nvPr>
        </p:nvSpPr>
        <p:spPr>
          <a:xfrm>
            <a:off x="838200" y="365125"/>
            <a:ext cx="10515600" cy="1325563"/>
          </a:xfrm>
          <a:prstGeom prst="rect">
            <a:avLst/>
          </a:prstGeom>
        </p:spPr>
        <p:txBody>
          <a:bodyPr vert="horz" lIns="91440" tIns="45720" rIns="91440" bIns="45720" rtlCol="0" anchor="ctr">
            <a:normAutofit/>
          </a:bodyPr>
          <a:lstStyle/>
          <a:p>
            <a:r>
              <a:rPr lang="nl-NL" dirty="0"/>
              <a:t>Klik om de stijl te bewerken</a:t>
            </a:r>
          </a:p>
        </p:txBody>
      </p:sp>
      <p:sp>
        <p:nvSpPr>
          <p:cNvPr id="3" name="Tijdelijke aanduiding voor tekst 2"/>
          <p:cNvSpPr>
            <a:spLocks noGrp="1"/>
          </p:cNvSpPr>
          <p:nvPr userDrawn="1">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dianummer 5"/>
          <p:cNvSpPr>
            <a:spLocks noGrp="1"/>
          </p:cNvSpPr>
          <p:nvPr userDrawn="1">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55D006-C1B4-42B6-9697-FCB8ED93A34E}" type="slidenum">
              <a:rPr lang="nl-NL" smtClean="0"/>
              <a:t>‹nr.›</a:t>
            </a:fld>
            <a:endParaRPr lang="nl-NL"/>
          </a:p>
        </p:txBody>
      </p:sp>
      <p:pic>
        <p:nvPicPr>
          <p:cNvPr id="7" name="Afbeelding 6"/>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137864" y="6212255"/>
            <a:ext cx="483759" cy="509220"/>
          </a:xfrm>
          <a:prstGeom prst="rect">
            <a:avLst/>
          </a:prstGeom>
        </p:spPr>
      </p:pic>
      <p:pic>
        <p:nvPicPr>
          <p:cNvPr id="11" name="Afbeelding 10"/>
          <p:cNvPicPr>
            <a:picLocks noChangeAspect="1"/>
          </p:cNvPicPr>
          <p:nvPr userDrawn="1"/>
        </p:nvPicPr>
        <p:blipFill rotWithShape="1">
          <a:blip r:embed="rId13">
            <a:extLst>
              <a:ext uri="{28A0092B-C50C-407E-A947-70E740481C1C}">
                <a14:useLocalDpi xmlns:a14="http://schemas.microsoft.com/office/drawing/2010/main" val="0"/>
              </a:ext>
            </a:extLst>
          </a:blip>
          <a:srcRect l="15473" t="-378518" r="-15473" b="378518"/>
          <a:stretch/>
        </p:blipFill>
        <p:spPr>
          <a:xfrm>
            <a:off x="1432861" y="3028894"/>
            <a:ext cx="9326277" cy="800212"/>
          </a:xfrm>
          <a:prstGeom prst="rect">
            <a:avLst/>
          </a:prstGeom>
        </p:spPr>
      </p:pic>
      <p:pic>
        <p:nvPicPr>
          <p:cNvPr id="18" name="Afbeelding 17"/>
          <p:cNvPicPr>
            <a:picLocks noChangeAspect="1"/>
          </p:cNvPicPr>
          <p:nvPr userDrawn="1"/>
        </p:nvPicPr>
        <p:blipFill rotWithShape="1">
          <a:blip r:embed="rId15">
            <a:extLst>
              <a:ext uri="{28A0092B-C50C-407E-A947-70E740481C1C}">
                <a14:useLocalDpi xmlns:a14="http://schemas.microsoft.com/office/drawing/2010/main" val="0"/>
              </a:ext>
            </a:extLst>
          </a:blip>
          <a:srcRect t="27655" r="23270" b="25470"/>
          <a:stretch/>
        </p:blipFill>
        <p:spPr>
          <a:xfrm>
            <a:off x="28975" y="6206307"/>
            <a:ext cx="1085952" cy="466577"/>
          </a:xfrm>
          <a:prstGeom prst="rect">
            <a:avLst/>
          </a:prstGeom>
        </p:spPr>
      </p:pic>
    </p:spTree>
    <p:extLst>
      <p:ext uri="{BB962C8B-B14F-4D97-AF65-F5344CB8AC3E}">
        <p14:creationId xmlns:p14="http://schemas.microsoft.com/office/powerpoint/2010/main" val="13394437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svg"/></Relationships>
</file>

<file path=ppt/slides/_rels/slide10.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7.png"/><Relationship Id="rId7" Type="http://schemas.openxmlformats.org/officeDocument/2006/relationships/diagramColors" Target="../diagrams/colors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hyperlink" Target="https://www.thuisarts.nl/overzicht/video/hoge-bloeddruk" TargetMode="External"/><Relationship Id="rId1" Type="http://schemas.openxmlformats.org/officeDocument/2006/relationships/slideLayout" Target="../slideLayouts/slideLayout2.xml"/><Relationship Id="rId4" Type="http://schemas.openxmlformats.org/officeDocument/2006/relationships/image" Target="../media/image16.jp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sywTX2IXPYo"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5555856-9970-4BC3-9AA9-6A917F53AF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69972" y="0"/>
            <a:ext cx="6421721"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7F487851-BFAF-46D8-A1ED-50CAD6E46F5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2" name="Titel 1"/>
          <p:cNvSpPr>
            <a:spLocks noGrp="1"/>
          </p:cNvSpPr>
          <p:nvPr>
            <p:ph type="ctrTitle"/>
          </p:nvPr>
        </p:nvSpPr>
        <p:spPr>
          <a:xfrm>
            <a:off x="804484" y="4267832"/>
            <a:ext cx="4805996" cy="1297115"/>
          </a:xfrm>
        </p:spPr>
        <p:txBody>
          <a:bodyPr anchor="t">
            <a:normAutofit/>
          </a:bodyPr>
          <a:lstStyle/>
          <a:p>
            <a:pPr algn="l"/>
            <a:r>
              <a:rPr lang="nl-NL" sz="4100">
                <a:solidFill>
                  <a:srgbClr val="000000"/>
                </a:solidFill>
              </a:rPr>
              <a:t>Lifestyle</a:t>
            </a:r>
            <a:br>
              <a:rPr lang="nl-NL" sz="4100">
                <a:solidFill>
                  <a:srgbClr val="000000"/>
                </a:solidFill>
              </a:rPr>
            </a:br>
            <a:r>
              <a:rPr lang="nl-NL" sz="4100">
                <a:solidFill>
                  <a:srgbClr val="000000"/>
                </a:solidFill>
              </a:rPr>
              <a:t>Voeding en BMI</a:t>
            </a:r>
          </a:p>
        </p:txBody>
      </p:sp>
      <p:sp>
        <p:nvSpPr>
          <p:cNvPr id="3" name="Ondertitel 2"/>
          <p:cNvSpPr>
            <a:spLocks noGrp="1"/>
          </p:cNvSpPr>
          <p:nvPr>
            <p:ph type="subTitle" idx="1"/>
          </p:nvPr>
        </p:nvSpPr>
        <p:spPr>
          <a:xfrm>
            <a:off x="804788" y="3428999"/>
            <a:ext cx="4805691" cy="838831"/>
          </a:xfrm>
        </p:spPr>
        <p:txBody>
          <a:bodyPr anchor="b">
            <a:normAutofit/>
          </a:bodyPr>
          <a:lstStyle/>
          <a:p>
            <a:pPr algn="l"/>
            <a:r>
              <a:rPr lang="nl-NL" sz="1800">
                <a:solidFill>
                  <a:srgbClr val="000000"/>
                </a:solidFill>
              </a:rPr>
              <a:t>Leerjaar 1 – periode 1</a:t>
            </a:r>
          </a:p>
          <a:p>
            <a:pPr algn="l"/>
            <a:r>
              <a:rPr lang="nl-NL" sz="1800">
                <a:solidFill>
                  <a:srgbClr val="000000"/>
                </a:solidFill>
              </a:rPr>
              <a:t>Week 5</a:t>
            </a:r>
          </a:p>
        </p:txBody>
      </p:sp>
      <p:sp>
        <p:nvSpPr>
          <p:cNvPr id="15" name="Freeform 50">
            <a:extLst>
              <a:ext uri="{FF2B5EF4-FFF2-40B4-BE49-F238E27FC236}">
                <a16:creationId xmlns:a16="http://schemas.microsoft.com/office/drawing/2014/main" id="{13722DD7-BA73-4776-93A3-94491FEF72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27121" y="581159"/>
            <a:ext cx="5464879" cy="6276841"/>
          </a:xfrm>
          <a:custGeom>
            <a:avLst/>
            <a:gdLst>
              <a:gd name="connsiteX0" fmla="*/ 3299930 w 5464879"/>
              <a:gd name="connsiteY0" fmla="*/ 0 h 6276841"/>
              <a:gd name="connsiteX1" fmla="*/ 5398992 w 5464879"/>
              <a:gd name="connsiteY1" fmla="*/ 753544 h 6276841"/>
              <a:gd name="connsiteX2" fmla="*/ 5464879 w 5464879"/>
              <a:gd name="connsiteY2" fmla="*/ 813426 h 6276841"/>
              <a:gd name="connsiteX3" fmla="*/ 5464879 w 5464879"/>
              <a:gd name="connsiteY3" fmla="*/ 5786434 h 6276841"/>
              <a:gd name="connsiteX4" fmla="*/ 5398992 w 5464879"/>
              <a:gd name="connsiteY4" fmla="*/ 5846317 h 6276841"/>
              <a:gd name="connsiteX5" fmla="*/ 4872873 w 5464879"/>
              <a:gd name="connsiteY5" fmla="*/ 6201577 h 6276841"/>
              <a:gd name="connsiteX6" fmla="*/ 4716632 w 5464879"/>
              <a:gd name="connsiteY6" fmla="*/ 6276841 h 6276841"/>
              <a:gd name="connsiteX7" fmla="*/ 1883227 w 5464879"/>
              <a:gd name="connsiteY7" fmla="*/ 6276841 h 6276841"/>
              <a:gd name="connsiteX8" fmla="*/ 1726987 w 5464879"/>
              <a:gd name="connsiteY8" fmla="*/ 6201577 h 6276841"/>
              <a:gd name="connsiteX9" fmla="*/ 0 w 5464879"/>
              <a:gd name="connsiteY9" fmla="*/ 3299930 h 6276841"/>
              <a:gd name="connsiteX10" fmla="*/ 3299930 w 5464879"/>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64879" h="6276841">
                <a:moveTo>
                  <a:pt x="3299930" y="0"/>
                </a:moveTo>
                <a:cubicBezTo>
                  <a:pt x="4097274" y="0"/>
                  <a:pt x="4828569" y="282789"/>
                  <a:pt x="5398992" y="753544"/>
                </a:cubicBezTo>
                <a:lnTo>
                  <a:pt x="5464879" y="813426"/>
                </a:lnTo>
                <a:lnTo>
                  <a:pt x="5464879" y="5786434"/>
                </a:lnTo>
                <a:lnTo>
                  <a:pt x="5398992" y="5846317"/>
                </a:lnTo>
                <a:cubicBezTo>
                  <a:pt x="5236014" y="5980818"/>
                  <a:pt x="5059904" y="6099975"/>
                  <a:pt x="4872873" y="6201577"/>
                </a:cubicBezTo>
                <a:lnTo>
                  <a:pt x="4716632" y="6276841"/>
                </a:lnTo>
                <a:lnTo>
                  <a:pt x="1883227" y="6276841"/>
                </a:lnTo>
                <a:lnTo>
                  <a:pt x="1726987" y="6201577"/>
                </a:lnTo>
                <a:cubicBezTo>
                  <a:pt x="698316" y="5642769"/>
                  <a:pt x="0" y="4552900"/>
                  <a:pt x="0" y="3299930"/>
                </a:cubicBezTo>
                <a:cubicBezTo>
                  <a:pt x="0" y="1477429"/>
                  <a:pt x="1477429" y="0"/>
                  <a:pt x="3299930"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8" name="Graphic 7">
            <a:extLst>
              <a:ext uri="{FF2B5EF4-FFF2-40B4-BE49-F238E27FC236}">
                <a16:creationId xmlns:a16="http://schemas.microsoft.com/office/drawing/2014/main" id="{B406D65D-72ED-49B2-9E10-36C3B315BA2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709770" y="1815320"/>
            <a:ext cx="4141760" cy="4141760"/>
          </a:xfrm>
          <a:prstGeom prst="rect">
            <a:avLst/>
          </a:prstGeom>
        </p:spPr>
      </p:pic>
      <p:pic>
        <p:nvPicPr>
          <p:cNvPr id="4" name="Afbeelding 3"/>
          <p:cNvPicPr>
            <a:picLocks noChangeAspect="1"/>
          </p:cNvPicPr>
          <p:nvPr/>
        </p:nvPicPr>
        <p:blipFill>
          <a:blip r:embed="rId5"/>
          <a:stretch>
            <a:fillRect/>
          </a:stretch>
        </p:blipFill>
        <p:spPr>
          <a:xfrm>
            <a:off x="0" y="6165669"/>
            <a:ext cx="2169840" cy="692331"/>
          </a:xfrm>
          <a:prstGeom prst="rect">
            <a:avLst/>
          </a:prstGeom>
        </p:spPr>
      </p:pic>
    </p:spTree>
    <p:extLst>
      <p:ext uri="{BB962C8B-B14F-4D97-AF65-F5344CB8AC3E}">
        <p14:creationId xmlns:p14="http://schemas.microsoft.com/office/powerpoint/2010/main" val="12630453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3" name="Group 12">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4"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5"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6"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7"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8"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9"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el 1"/>
          <p:cNvSpPr>
            <a:spLocks noGrp="1"/>
          </p:cNvSpPr>
          <p:nvPr>
            <p:ph type="title"/>
          </p:nvPr>
        </p:nvSpPr>
        <p:spPr>
          <a:xfrm>
            <a:off x="535020" y="685800"/>
            <a:ext cx="2780271" cy="5105400"/>
          </a:xfrm>
        </p:spPr>
        <p:txBody>
          <a:bodyPr>
            <a:normAutofit/>
          </a:bodyPr>
          <a:lstStyle/>
          <a:p>
            <a:r>
              <a:rPr lang="nl-NL" sz="3100">
                <a:solidFill>
                  <a:srgbClr val="FFFFFF"/>
                </a:solidFill>
              </a:rPr>
              <a:t>Essentiele en niet-essentiële voedingsstoffen</a:t>
            </a:r>
          </a:p>
        </p:txBody>
      </p:sp>
      <p:pic>
        <p:nvPicPr>
          <p:cNvPr id="4" name="Afbeelding 3"/>
          <p:cNvPicPr>
            <a:picLocks noChangeAspect="1"/>
          </p:cNvPicPr>
          <p:nvPr/>
        </p:nvPicPr>
        <p:blipFill>
          <a:blip r:embed="rId3"/>
          <a:stretch>
            <a:fillRect/>
          </a:stretch>
        </p:blipFill>
        <p:spPr>
          <a:xfrm>
            <a:off x="0" y="6165669"/>
            <a:ext cx="2169840" cy="692331"/>
          </a:xfrm>
          <a:prstGeom prst="rect">
            <a:avLst/>
          </a:prstGeom>
        </p:spPr>
      </p:pic>
      <p:graphicFrame>
        <p:nvGraphicFramePr>
          <p:cNvPr id="6" name="Tijdelijke aanduiding voor inhoud 2">
            <a:extLst>
              <a:ext uri="{FF2B5EF4-FFF2-40B4-BE49-F238E27FC236}">
                <a16:creationId xmlns:a16="http://schemas.microsoft.com/office/drawing/2014/main" id="{60B91CE7-86F4-4CC6-B89B-2088931255AB}"/>
              </a:ext>
            </a:extLst>
          </p:cNvPr>
          <p:cNvGraphicFramePr>
            <a:graphicFrameLocks noGrp="1"/>
          </p:cNvGraphicFramePr>
          <p:nvPr>
            <p:ph idx="1"/>
            <p:extLst>
              <p:ext uri="{D42A27DB-BD31-4B8C-83A1-F6EECF244321}">
                <p14:modId xmlns:p14="http://schemas.microsoft.com/office/powerpoint/2010/main" val="3775624786"/>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758713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Energiebalans</a:t>
            </a:r>
          </a:p>
        </p:txBody>
      </p:sp>
      <p:pic>
        <p:nvPicPr>
          <p:cNvPr id="5" name="Tijdelijke aanduiding voor inhoud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51706" y="1266940"/>
            <a:ext cx="8488587" cy="4421139"/>
          </a:xfrm>
        </p:spPr>
      </p:pic>
      <p:pic>
        <p:nvPicPr>
          <p:cNvPr id="4" name="Afbeelding 3"/>
          <p:cNvPicPr>
            <a:picLocks noChangeAspect="1"/>
          </p:cNvPicPr>
          <p:nvPr/>
        </p:nvPicPr>
        <p:blipFill>
          <a:blip r:embed="rId3"/>
          <a:stretch>
            <a:fillRect/>
          </a:stretch>
        </p:blipFill>
        <p:spPr>
          <a:xfrm>
            <a:off x="0" y="6165669"/>
            <a:ext cx="2169840" cy="692331"/>
          </a:xfrm>
          <a:prstGeom prst="rect">
            <a:avLst/>
          </a:prstGeom>
        </p:spPr>
      </p:pic>
      <p:sp>
        <p:nvSpPr>
          <p:cNvPr id="6" name="Rechthoek 5"/>
          <p:cNvSpPr/>
          <p:nvPr/>
        </p:nvSpPr>
        <p:spPr>
          <a:xfrm>
            <a:off x="6946618" y="658574"/>
            <a:ext cx="4886851" cy="369332"/>
          </a:xfrm>
          <a:prstGeom prst="rect">
            <a:avLst/>
          </a:prstGeom>
        </p:spPr>
        <p:txBody>
          <a:bodyPr wrap="none">
            <a:spAutoFit/>
          </a:bodyPr>
          <a:lstStyle/>
          <a:p>
            <a:r>
              <a:rPr lang="nl-NL" dirty="0"/>
              <a:t>https://www.youtube.com/watch?v=GTe0C95ElbY</a:t>
            </a:r>
          </a:p>
        </p:txBody>
      </p:sp>
    </p:spTree>
    <p:extLst>
      <p:ext uri="{BB962C8B-B14F-4D97-AF65-F5344CB8AC3E}">
        <p14:creationId xmlns:p14="http://schemas.microsoft.com/office/powerpoint/2010/main" val="14756069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Top Corners Rounded 9">
            <a:extLst>
              <a:ext uri="{FF2B5EF4-FFF2-40B4-BE49-F238E27FC236}">
                <a16:creationId xmlns:a16="http://schemas.microsoft.com/office/drawing/2014/main" id="{3BAF1561-20C4-41FD-A35F-BF2B9E727F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529466" y="996722"/>
            <a:ext cx="5923488" cy="4864556"/>
          </a:xfrm>
          <a:prstGeom prst="round2SameRect">
            <a:avLst>
              <a:gd name="adj1" fmla="val 3762"/>
              <a:gd name="adj2" fmla="val 0"/>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Top Corners Rounded 11">
            <a:extLst>
              <a:ext uri="{FF2B5EF4-FFF2-40B4-BE49-F238E27FC236}">
                <a16:creationId xmlns:a16="http://schemas.microsoft.com/office/drawing/2014/main" id="{839DC788-B140-4F3E-A91E-CB3E70ED94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57200" y="1050468"/>
            <a:ext cx="5609397" cy="4757058"/>
          </a:xfrm>
          <a:prstGeom prst="round2SameRect">
            <a:avLst>
              <a:gd name="adj1" fmla="val 2061"/>
              <a:gd name="adj2" fmla="val 0"/>
            </a:avLst>
          </a:prstGeom>
          <a:no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p:cNvSpPr>
            <a:spLocks noGrp="1"/>
          </p:cNvSpPr>
          <p:nvPr>
            <p:ph type="title"/>
          </p:nvPr>
        </p:nvSpPr>
        <p:spPr>
          <a:xfrm>
            <a:off x="321733" y="981091"/>
            <a:ext cx="4092951" cy="1624457"/>
          </a:xfrm>
        </p:spPr>
        <p:txBody>
          <a:bodyPr>
            <a:normAutofit/>
          </a:bodyPr>
          <a:lstStyle/>
          <a:p>
            <a:r>
              <a:rPr lang="nl-NL" sz="3600">
                <a:solidFill>
                  <a:schemeClr val="bg1"/>
                </a:solidFill>
              </a:rPr>
              <a:t>BMI of QI</a:t>
            </a:r>
          </a:p>
        </p:txBody>
      </p:sp>
      <p:cxnSp>
        <p:nvCxnSpPr>
          <p:cNvPr id="14" name="Straight Connector 13">
            <a:extLst>
              <a:ext uri="{FF2B5EF4-FFF2-40B4-BE49-F238E27FC236}">
                <a16:creationId xmlns:a16="http://schemas.microsoft.com/office/drawing/2014/main" id="{FC18D930-0EEE-448F-ABF1-2AA3C83DA55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4071" y="2705800"/>
            <a:ext cx="1597456" cy="0"/>
          </a:xfrm>
          <a:prstGeom prst="line">
            <a:avLst/>
          </a:prstGeom>
          <a:ln w="508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p:cNvSpPr>
            <a:spLocks noGrp="1"/>
          </p:cNvSpPr>
          <p:nvPr>
            <p:ph idx="1"/>
          </p:nvPr>
        </p:nvSpPr>
        <p:spPr>
          <a:xfrm>
            <a:off x="321733" y="2834809"/>
            <a:ext cx="4092951" cy="3042099"/>
          </a:xfrm>
        </p:spPr>
        <p:txBody>
          <a:bodyPr anchor="t">
            <a:normAutofit/>
          </a:bodyPr>
          <a:lstStyle/>
          <a:p>
            <a:r>
              <a:rPr lang="nl-NL" sz="1400">
                <a:solidFill>
                  <a:schemeClr val="bg1"/>
                </a:solidFill>
              </a:rPr>
              <a:t>In 1943 introduceerden Amerikaanse levensverzekeringsmaatschappijen het begrip ‘ideaal gewicht’</a:t>
            </a:r>
          </a:p>
          <a:p>
            <a:r>
              <a:rPr lang="nl-NL" sz="1400">
                <a:solidFill>
                  <a:schemeClr val="bg1"/>
                </a:solidFill>
              </a:rPr>
              <a:t>Hiermee gingen ze uit van het gewicht dat de hoogste levensverwachting zou geven</a:t>
            </a:r>
          </a:p>
          <a:p>
            <a:r>
              <a:rPr lang="nl-NL" sz="1400">
                <a:solidFill>
                  <a:schemeClr val="bg1"/>
                </a:solidFill>
              </a:rPr>
              <a:t>Ze werkten met tabellen waarin leeftijd en gewicht gekoppeld werden aan levensverwachting </a:t>
            </a:r>
          </a:p>
          <a:p>
            <a:r>
              <a:rPr lang="nl-NL" sz="1400">
                <a:solidFill>
                  <a:schemeClr val="bg1"/>
                </a:solidFill>
              </a:rPr>
              <a:t>Body Mass Index of Quetelet Index vernoemd naar de Belgische wiskundige Quelet </a:t>
            </a:r>
          </a:p>
          <a:p>
            <a:endParaRPr lang="nl-NL" sz="1400">
              <a:solidFill>
                <a:schemeClr val="bg1"/>
              </a:solidFill>
            </a:endParaRPr>
          </a:p>
          <a:p>
            <a:r>
              <a:rPr lang="nl-NL" sz="1400">
                <a:solidFill>
                  <a:schemeClr val="bg1"/>
                </a:solidFill>
              </a:rPr>
              <a:t>De index is niet bruikbaar voor kinderen, zwangere vrouwen of topsporters </a:t>
            </a:r>
          </a:p>
        </p:txBody>
      </p:sp>
      <p:pic>
        <p:nvPicPr>
          <p:cNvPr id="4" name="Afbeelding 3"/>
          <p:cNvPicPr>
            <a:picLocks noChangeAspect="1"/>
          </p:cNvPicPr>
          <p:nvPr/>
        </p:nvPicPr>
        <p:blipFill>
          <a:blip r:embed="rId2"/>
          <a:stretch>
            <a:fillRect/>
          </a:stretch>
        </p:blipFill>
        <p:spPr>
          <a:xfrm>
            <a:off x="6687229" y="467256"/>
            <a:ext cx="3575192" cy="5766440"/>
          </a:xfrm>
          <a:prstGeom prst="rect">
            <a:avLst/>
          </a:prstGeom>
        </p:spPr>
      </p:pic>
      <p:pic>
        <p:nvPicPr>
          <p:cNvPr id="5" name="Afbeelding 4"/>
          <p:cNvPicPr>
            <a:picLocks noChangeAspect="1"/>
          </p:cNvPicPr>
          <p:nvPr/>
        </p:nvPicPr>
        <p:blipFill>
          <a:blip r:embed="rId3"/>
          <a:stretch>
            <a:fillRect/>
          </a:stretch>
        </p:blipFill>
        <p:spPr>
          <a:xfrm>
            <a:off x="0" y="6165669"/>
            <a:ext cx="2169840" cy="692331"/>
          </a:xfrm>
          <a:prstGeom prst="rect">
            <a:avLst/>
          </a:prstGeom>
        </p:spPr>
      </p:pic>
    </p:spTree>
    <p:extLst>
      <p:ext uri="{BB962C8B-B14F-4D97-AF65-F5344CB8AC3E}">
        <p14:creationId xmlns:p14="http://schemas.microsoft.com/office/powerpoint/2010/main" val="21009983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9">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838200" y="963877"/>
            <a:ext cx="3494362" cy="4930246"/>
          </a:xfrm>
        </p:spPr>
        <p:txBody>
          <a:bodyPr>
            <a:normAutofit/>
          </a:bodyPr>
          <a:lstStyle/>
          <a:p>
            <a:pPr algn="r"/>
            <a:r>
              <a:rPr lang="nl-NL">
                <a:solidFill>
                  <a:schemeClr val="accent1"/>
                </a:solidFill>
              </a:rPr>
              <a:t>Body mass index </a:t>
            </a:r>
          </a:p>
        </p:txBody>
      </p:sp>
      <p:cxnSp>
        <p:nvCxnSpPr>
          <p:cNvPr id="12" name="Straight Connector 11">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p:cNvSpPr>
            <a:spLocks noGrp="1"/>
          </p:cNvSpPr>
          <p:nvPr>
            <p:ph idx="1"/>
          </p:nvPr>
        </p:nvSpPr>
        <p:spPr>
          <a:xfrm>
            <a:off x="4976031" y="963877"/>
            <a:ext cx="6377769" cy="4930246"/>
          </a:xfrm>
        </p:spPr>
        <p:txBody>
          <a:bodyPr anchor="ctr">
            <a:normAutofit/>
          </a:bodyPr>
          <a:lstStyle/>
          <a:p>
            <a:r>
              <a:rPr lang="nl-NL" sz="2400"/>
              <a:t>BMI: Gewicht / Lengte² (in meters)</a:t>
            </a:r>
          </a:p>
          <a:p>
            <a:r>
              <a:rPr lang="nl-NL" sz="2400"/>
              <a:t>Waarom? </a:t>
            </a:r>
          </a:p>
          <a:p>
            <a:endParaRPr lang="nl-NL" sz="2400"/>
          </a:p>
          <a:p>
            <a:r>
              <a:rPr lang="nl-NL" sz="2400"/>
              <a:t>Een te hoge body mass index wordt geassocieerd met een verhoogde mortaliteit (sterftecijfer) en morbiditeit (ziektecijfer) en een verhoogd risico op hart- en vaatziekten, diabetes en kanker (onder meer van slokdarm, schildklier, dikke darm, nier, galblaas en endometrium)</a:t>
            </a:r>
          </a:p>
          <a:p>
            <a:endParaRPr lang="nl-NL" sz="2400"/>
          </a:p>
        </p:txBody>
      </p:sp>
      <p:pic>
        <p:nvPicPr>
          <p:cNvPr id="5" name="Afbeelding 4"/>
          <p:cNvPicPr>
            <a:picLocks noChangeAspect="1"/>
          </p:cNvPicPr>
          <p:nvPr/>
        </p:nvPicPr>
        <p:blipFill>
          <a:blip r:embed="rId2"/>
          <a:stretch>
            <a:fillRect/>
          </a:stretch>
        </p:blipFill>
        <p:spPr>
          <a:xfrm>
            <a:off x="0" y="6165669"/>
            <a:ext cx="2169840" cy="692331"/>
          </a:xfrm>
          <a:prstGeom prst="rect">
            <a:avLst/>
          </a:prstGeom>
        </p:spPr>
      </p:pic>
    </p:spTree>
    <p:extLst>
      <p:ext uri="{BB962C8B-B14F-4D97-AF65-F5344CB8AC3E}">
        <p14:creationId xmlns:p14="http://schemas.microsoft.com/office/powerpoint/2010/main" val="11074543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4150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400" kern="1200">
                <a:solidFill>
                  <a:srgbClr val="FFFFFF"/>
                </a:solidFill>
                <a:latin typeface="+mj-lt"/>
                <a:ea typeface="+mj-ea"/>
                <a:cs typeface="+mj-cs"/>
              </a:rPr>
              <a:t>Wanneer heb je overgewicht?</a:t>
            </a:r>
          </a:p>
        </p:txBody>
      </p:sp>
      <p:pic>
        <p:nvPicPr>
          <p:cNvPr id="4" name="Afbeelding 3"/>
          <p:cNvPicPr>
            <a:picLocks noChangeAspect="1"/>
          </p:cNvPicPr>
          <p:nvPr/>
        </p:nvPicPr>
        <p:blipFill>
          <a:blip r:embed="rId2"/>
          <a:stretch>
            <a:fillRect/>
          </a:stretch>
        </p:blipFill>
        <p:spPr>
          <a:xfrm>
            <a:off x="4038600" y="1163022"/>
            <a:ext cx="7188199" cy="4528566"/>
          </a:xfrm>
          <a:prstGeom prst="rect">
            <a:avLst/>
          </a:prstGeom>
        </p:spPr>
      </p:pic>
      <p:pic>
        <p:nvPicPr>
          <p:cNvPr id="5" name="Afbeelding 4"/>
          <p:cNvPicPr>
            <a:picLocks noChangeAspect="1"/>
          </p:cNvPicPr>
          <p:nvPr/>
        </p:nvPicPr>
        <p:blipFill>
          <a:blip r:embed="rId3"/>
          <a:stretch>
            <a:fillRect/>
          </a:stretch>
        </p:blipFill>
        <p:spPr>
          <a:xfrm>
            <a:off x="0" y="6165669"/>
            <a:ext cx="2169840" cy="692331"/>
          </a:xfrm>
          <a:prstGeom prst="rect">
            <a:avLst/>
          </a:prstGeom>
        </p:spPr>
      </p:pic>
    </p:spTree>
    <p:extLst>
      <p:ext uri="{BB962C8B-B14F-4D97-AF65-F5344CB8AC3E}">
        <p14:creationId xmlns:p14="http://schemas.microsoft.com/office/powerpoint/2010/main" val="27446625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6362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p:cNvSpPr>
            <a:spLocks noGrp="1"/>
          </p:cNvSpPr>
          <p:nvPr>
            <p:ph type="title"/>
          </p:nvPr>
        </p:nvSpPr>
        <p:spPr>
          <a:xfrm>
            <a:off x="694510" y="1487272"/>
            <a:ext cx="2743200" cy="2743200"/>
          </a:xfrm>
          <a:prstGeom prst="ellipse">
            <a:avLst/>
          </a:prstGeom>
          <a:solidFill>
            <a:srgbClr val="262626"/>
          </a:solidFill>
          <a:ln w="174625" cmpd="thinThick">
            <a:solidFill>
              <a:srgbClr val="262626"/>
            </a:solidFill>
          </a:ln>
        </p:spPr>
        <p:txBody>
          <a:bodyPr>
            <a:normAutofit/>
          </a:bodyPr>
          <a:lstStyle/>
          <a:p>
            <a:pPr algn="ctr"/>
            <a:r>
              <a:rPr lang="nl-NL" sz="2400">
                <a:solidFill>
                  <a:srgbClr val="FFFFFF"/>
                </a:solidFill>
              </a:rPr>
              <a:t>Middelomtrek </a:t>
            </a:r>
          </a:p>
        </p:txBody>
      </p:sp>
      <p:pic>
        <p:nvPicPr>
          <p:cNvPr id="7" name="Afbeelding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38600" y="1313299"/>
            <a:ext cx="5269845" cy="3091146"/>
          </a:xfrm>
          <a:prstGeom prst="rect">
            <a:avLst/>
          </a:prstGeom>
        </p:spPr>
      </p:pic>
      <p:sp>
        <p:nvSpPr>
          <p:cNvPr id="3" name="Tijdelijke aanduiding voor inhoud 2"/>
          <p:cNvSpPr>
            <a:spLocks noGrp="1"/>
          </p:cNvSpPr>
          <p:nvPr>
            <p:ph idx="1"/>
          </p:nvPr>
        </p:nvSpPr>
        <p:spPr>
          <a:xfrm>
            <a:off x="4038600" y="4884873"/>
            <a:ext cx="7188199" cy="1292090"/>
          </a:xfrm>
        </p:spPr>
        <p:txBody>
          <a:bodyPr>
            <a:normAutofit/>
          </a:bodyPr>
          <a:lstStyle/>
          <a:p>
            <a:r>
              <a:rPr lang="nl-NL" sz="1800"/>
              <a:t>Verdeling van vet</a:t>
            </a:r>
          </a:p>
          <a:p>
            <a:r>
              <a:rPr lang="nl-NL" sz="1800"/>
              <a:t>Appel of een peerfiguur </a:t>
            </a:r>
          </a:p>
          <a:p>
            <a:r>
              <a:rPr lang="nl-NL" sz="1800"/>
              <a:t>Effecten gezondheid </a:t>
            </a:r>
          </a:p>
          <a:p>
            <a:endParaRPr lang="nl-NL" sz="1800"/>
          </a:p>
          <a:p>
            <a:endParaRPr lang="nl-NL" sz="1800"/>
          </a:p>
          <a:p>
            <a:endParaRPr lang="nl-NL" sz="1800"/>
          </a:p>
        </p:txBody>
      </p:sp>
      <p:pic>
        <p:nvPicPr>
          <p:cNvPr id="5" name="Afbeelding 4"/>
          <p:cNvPicPr>
            <a:picLocks noChangeAspect="1"/>
          </p:cNvPicPr>
          <p:nvPr/>
        </p:nvPicPr>
        <p:blipFill>
          <a:blip r:embed="rId4"/>
          <a:stretch>
            <a:fillRect/>
          </a:stretch>
        </p:blipFill>
        <p:spPr>
          <a:xfrm>
            <a:off x="0" y="6165669"/>
            <a:ext cx="2169840" cy="692331"/>
          </a:xfrm>
          <a:prstGeom prst="rect">
            <a:avLst/>
          </a:prstGeom>
        </p:spPr>
      </p:pic>
    </p:spTree>
    <p:extLst>
      <p:ext uri="{BB962C8B-B14F-4D97-AF65-F5344CB8AC3E}">
        <p14:creationId xmlns:p14="http://schemas.microsoft.com/office/powerpoint/2010/main" val="27596177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200" kern="1200">
                <a:solidFill>
                  <a:srgbClr val="FFFFFF"/>
                </a:solidFill>
                <a:latin typeface="+mj-lt"/>
                <a:ea typeface="+mj-ea"/>
                <a:cs typeface="+mj-cs"/>
              </a:rPr>
              <a:t>Wanneer heb je een te grote middelomtrek?</a:t>
            </a:r>
          </a:p>
        </p:txBody>
      </p:sp>
      <p:pic>
        <p:nvPicPr>
          <p:cNvPr id="6" name="Afbeelding 5"/>
          <p:cNvPicPr>
            <a:picLocks noChangeAspect="1"/>
          </p:cNvPicPr>
          <p:nvPr/>
        </p:nvPicPr>
        <p:blipFill>
          <a:blip r:embed="rId2"/>
          <a:stretch>
            <a:fillRect/>
          </a:stretch>
        </p:blipFill>
        <p:spPr>
          <a:xfrm>
            <a:off x="4059521" y="961812"/>
            <a:ext cx="7146357" cy="4930987"/>
          </a:xfrm>
          <a:prstGeom prst="rect">
            <a:avLst/>
          </a:prstGeom>
        </p:spPr>
      </p:pic>
      <p:pic>
        <p:nvPicPr>
          <p:cNvPr id="5" name="Afbeelding 4"/>
          <p:cNvPicPr>
            <a:picLocks noChangeAspect="1"/>
          </p:cNvPicPr>
          <p:nvPr/>
        </p:nvPicPr>
        <p:blipFill>
          <a:blip r:embed="rId3"/>
          <a:stretch>
            <a:fillRect/>
          </a:stretch>
        </p:blipFill>
        <p:spPr>
          <a:xfrm>
            <a:off x="0" y="6165669"/>
            <a:ext cx="2169840" cy="692331"/>
          </a:xfrm>
          <a:prstGeom prst="rect">
            <a:avLst/>
          </a:prstGeom>
        </p:spPr>
      </p:pic>
    </p:spTree>
    <p:extLst>
      <p:ext uri="{BB962C8B-B14F-4D97-AF65-F5344CB8AC3E}">
        <p14:creationId xmlns:p14="http://schemas.microsoft.com/office/powerpoint/2010/main" val="32872720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E02F3C71-C981-4614-98EA-D6C494F809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3" y="321176"/>
            <a:ext cx="7174247" cy="5896743"/>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821516" y="640263"/>
            <a:ext cx="6204984" cy="1344975"/>
          </a:xfrm>
        </p:spPr>
        <p:txBody>
          <a:bodyPr>
            <a:normAutofit/>
          </a:bodyPr>
          <a:lstStyle/>
          <a:p>
            <a:r>
              <a:rPr lang="nl-NL" sz="4000"/>
              <a:t>Bloeddruk</a:t>
            </a:r>
          </a:p>
        </p:txBody>
      </p:sp>
      <p:sp>
        <p:nvSpPr>
          <p:cNvPr id="3" name="Tijdelijke aanduiding voor inhoud 2"/>
          <p:cNvSpPr>
            <a:spLocks noGrp="1"/>
          </p:cNvSpPr>
          <p:nvPr>
            <p:ph idx="1"/>
          </p:nvPr>
        </p:nvSpPr>
        <p:spPr>
          <a:xfrm>
            <a:off x="821515" y="2121762"/>
            <a:ext cx="6204984" cy="3626917"/>
          </a:xfrm>
        </p:spPr>
        <p:txBody>
          <a:bodyPr>
            <a:normAutofit/>
          </a:bodyPr>
          <a:lstStyle/>
          <a:p>
            <a:r>
              <a:rPr lang="nl-NL" sz="2400">
                <a:hlinkClick r:id="rId2"/>
              </a:rPr>
              <a:t>https://www.thuisarts.nl/overzicht/video/hoge-bloeddruk</a:t>
            </a:r>
            <a:endParaRPr lang="nl-NL" sz="2400"/>
          </a:p>
          <a:p>
            <a:endParaRPr lang="nl-NL" sz="2400"/>
          </a:p>
        </p:txBody>
      </p:sp>
      <p:pic>
        <p:nvPicPr>
          <p:cNvPr id="4" name="Afbeelding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29551" y="643698"/>
            <a:ext cx="4042409" cy="1612421"/>
          </a:xfrm>
          <a:prstGeom prst="rect">
            <a:avLst/>
          </a:prstGeom>
        </p:spPr>
      </p:pic>
      <p:pic>
        <p:nvPicPr>
          <p:cNvPr id="5" name="Afbeelding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29551" y="3209639"/>
            <a:ext cx="4042410" cy="2627566"/>
          </a:xfrm>
          <a:prstGeom prst="rect">
            <a:avLst/>
          </a:prstGeom>
        </p:spPr>
      </p:pic>
    </p:spTree>
    <p:extLst>
      <p:ext uri="{BB962C8B-B14F-4D97-AF65-F5344CB8AC3E}">
        <p14:creationId xmlns:p14="http://schemas.microsoft.com/office/powerpoint/2010/main" val="1322211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p:cNvSpPr>
            <a:spLocks noGrp="1"/>
          </p:cNvSpPr>
          <p:nvPr>
            <p:ph type="title"/>
          </p:nvPr>
        </p:nvSpPr>
        <p:spPr>
          <a:xfrm>
            <a:off x="640079" y="2053641"/>
            <a:ext cx="3669161" cy="2760098"/>
          </a:xfrm>
        </p:spPr>
        <p:txBody>
          <a:bodyPr>
            <a:normAutofit/>
          </a:bodyPr>
          <a:lstStyle/>
          <a:p>
            <a:r>
              <a:rPr lang="nl-NL">
                <a:solidFill>
                  <a:srgbClr val="FFFFFF"/>
                </a:solidFill>
              </a:rPr>
              <a:t>Inhoud </a:t>
            </a:r>
          </a:p>
        </p:txBody>
      </p:sp>
      <p:sp>
        <p:nvSpPr>
          <p:cNvPr id="3" name="Tijdelijke aanduiding voor inhoud 2"/>
          <p:cNvSpPr>
            <a:spLocks noGrp="1"/>
          </p:cNvSpPr>
          <p:nvPr>
            <p:ph idx="1"/>
          </p:nvPr>
        </p:nvSpPr>
        <p:spPr>
          <a:xfrm>
            <a:off x="6090574" y="801866"/>
            <a:ext cx="5306084" cy="5230634"/>
          </a:xfrm>
        </p:spPr>
        <p:txBody>
          <a:bodyPr anchor="ctr">
            <a:normAutofit/>
          </a:bodyPr>
          <a:lstStyle/>
          <a:p>
            <a:pPr marL="0" indent="0">
              <a:buNone/>
            </a:pPr>
            <a:endParaRPr lang="nl-NL" sz="2400" dirty="0">
              <a:solidFill>
                <a:srgbClr val="000000"/>
              </a:solidFill>
            </a:endParaRPr>
          </a:p>
          <a:p>
            <a:r>
              <a:rPr lang="nl-NL" sz="2400" dirty="0">
                <a:solidFill>
                  <a:srgbClr val="000000"/>
                </a:solidFill>
              </a:rPr>
              <a:t>Voedingsmiddelen </a:t>
            </a:r>
          </a:p>
          <a:p>
            <a:r>
              <a:rPr lang="nl-NL" sz="2400" dirty="0">
                <a:solidFill>
                  <a:srgbClr val="000000"/>
                </a:solidFill>
              </a:rPr>
              <a:t>Voedingsstoffen</a:t>
            </a:r>
          </a:p>
          <a:p>
            <a:r>
              <a:rPr lang="nl-NL" sz="2400" dirty="0">
                <a:solidFill>
                  <a:srgbClr val="000000"/>
                </a:solidFill>
              </a:rPr>
              <a:t>BMI – middelomtrek </a:t>
            </a:r>
          </a:p>
          <a:p>
            <a:r>
              <a:rPr lang="nl-NL" sz="2400" dirty="0">
                <a:solidFill>
                  <a:srgbClr val="000000"/>
                </a:solidFill>
              </a:rPr>
              <a:t>Energiebalans</a:t>
            </a:r>
          </a:p>
          <a:p>
            <a:r>
              <a:rPr lang="nl-NL" sz="2400" dirty="0">
                <a:solidFill>
                  <a:srgbClr val="000000"/>
                </a:solidFill>
              </a:rPr>
              <a:t>Overgewicht</a:t>
            </a:r>
          </a:p>
          <a:p>
            <a:r>
              <a:rPr lang="nl-NL" sz="2400" dirty="0">
                <a:solidFill>
                  <a:srgbClr val="000000"/>
                </a:solidFill>
              </a:rPr>
              <a:t>Bloeddruk</a:t>
            </a:r>
          </a:p>
          <a:p>
            <a:pPr marL="0" indent="0">
              <a:buNone/>
            </a:pPr>
            <a:endParaRPr lang="nl-NL" sz="2400" dirty="0">
              <a:solidFill>
                <a:srgbClr val="000000"/>
              </a:solidFill>
            </a:endParaRPr>
          </a:p>
        </p:txBody>
      </p:sp>
      <p:pic>
        <p:nvPicPr>
          <p:cNvPr id="6" name="Afbeelding 5"/>
          <p:cNvPicPr>
            <a:picLocks noChangeAspect="1"/>
          </p:cNvPicPr>
          <p:nvPr/>
        </p:nvPicPr>
        <p:blipFill>
          <a:blip r:embed="rId4"/>
          <a:stretch>
            <a:fillRect/>
          </a:stretch>
        </p:blipFill>
        <p:spPr>
          <a:xfrm>
            <a:off x="0" y="6165669"/>
            <a:ext cx="2169840" cy="692331"/>
          </a:xfrm>
          <a:prstGeom prst="rect">
            <a:avLst/>
          </a:prstGeom>
        </p:spPr>
      </p:pic>
    </p:spTree>
    <p:extLst>
      <p:ext uri="{BB962C8B-B14F-4D97-AF65-F5344CB8AC3E}">
        <p14:creationId xmlns:p14="http://schemas.microsoft.com/office/powerpoint/2010/main" val="3110320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p:cNvSpPr>
            <a:spLocks noGrp="1"/>
          </p:cNvSpPr>
          <p:nvPr>
            <p:ph type="title"/>
          </p:nvPr>
        </p:nvSpPr>
        <p:spPr>
          <a:xfrm>
            <a:off x="640079" y="2053641"/>
            <a:ext cx="3669161" cy="2760098"/>
          </a:xfrm>
        </p:spPr>
        <p:txBody>
          <a:bodyPr>
            <a:normAutofit/>
          </a:bodyPr>
          <a:lstStyle/>
          <a:p>
            <a:r>
              <a:rPr lang="nl-NL">
                <a:solidFill>
                  <a:srgbClr val="FFFFFF"/>
                </a:solidFill>
              </a:rPr>
              <a:t>Leerdoelen</a:t>
            </a:r>
          </a:p>
        </p:txBody>
      </p:sp>
      <p:sp>
        <p:nvSpPr>
          <p:cNvPr id="3" name="Tijdelijke aanduiding voor inhoud 2"/>
          <p:cNvSpPr>
            <a:spLocks noGrp="1"/>
          </p:cNvSpPr>
          <p:nvPr>
            <p:ph idx="1"/>
          </p:nvPr>
        </p:nvSpPr>
        <p:spPr>
          <a:xfrm>
            <a:off x="6090574" y="801866"/>
            <a:ext cx="5306084" cy="5230634"/>
          </a:xfrm>
        </p:spPr>
        <p:txBody>
          <a:bodyPr anchor="ctr">
            <a:normAutofit/>
          </a:bodyPr>
          <a:lstStyle/>
          <a:p>
            <a:pPr marL="0" indent="0">
              <a:buNone/>
            </a:pPr>
            <a:endParaRPr lang="nl-NL" sz="2400">
              <a:solidFill>
                <a:srgbClr val="000000"/>
              </a:solidFill>
            </a:endParaRPr>
          </a:p>
          <a:p>
            <a:pPr marL="0" indent="0">
              <a:buNone/>
            </a:pPr>
            <a:r>
              <a:rPr lang="nl-NL" sz="2400">
                <a:solidFill>
                  <a:srgbClr val="000000"/>
                </a:solidFill>
              </a:rPr>
              <a:t>Wat kan je na de les?</a:t>
            </a:r>
          </a:p>
          <a:p>
            <a:pPr lvl="1"/>
            <a:r>
              <a:rPr lang="nl-NL">
                <a:solidFill>
                  <a:srgbClr val="000000"/>
                </a:solidFill>
              </a:rPr>
              <a:t>Uitleggen wat de verschillende voedingsstoffen zijn en wat hun functie is </a:t>
            </a:r>
          </a:p>
          <a:p>
            <a:pPr lvl="1"/>
            <a:r>
              <a:rPr lang="nl-NL">
                <a:solidFill>
                  <a:srgbClr val="000000"/>
                </a:solidFill>
              </a:rPr>
              <a:t>Uitleggen wat de energiebalans is</a:t>
            </a:r>
          </a:p>
          <a:p>
            <a:pPr lvl="1"/>
            <a:r>
              <a:rPr lang="nl-NL">
                <a:solidFill>
                  <a:srgbClr val="000000"/>
                </a:solidFill>
              </a:rPr>
              <a:t>Uitleggen wat de term BMI inhoudt en vertellen hoe de score geïnterpreteerd wordt</a:t>
            </a:r>
          </a:p>
          <a:p>
            <a:pPr lvl="1"/>
            <a:r>
              <a:rPr lang="nl-NL">
                <a:solidFill>
                  <a:srgbClr val="000000"/>
                </a:solidFill>
              </a:rPr>
              <a:t>Uitleggen wat de taille omvang zegt over de vetverdeling </a:t>
            </a:r>
          </a:p>
        </p:txBody>
      </p:sp>
      <p:pic>
        <p:nvPicPr>
          <p:cNvPr id="4" name="Afbeelding 3"/>
          <p:cNvPicPr>
            <a:picLocks noChangeAspect="1"/>
          </p:cNvPicPr>
          <p:nvPr/>
        </p:nvPicPr>
        <p:blipFill>
          <a:blip r:embed="rId4"/>
          <a:stretch>
            <a:fillRect/>
          </a:stretch>
        </p:blipFill>
        <p:spPr>
          <a:xfrm>
            <a:off x="0" y="6165669"/>
            <a:ext cx="2169840" cy="692331"/>
          </a:xfrm>
          <a:prstGeom prst="rect">
            <a:avLst/>
          </a:prstGeom>
        </p:spPr>
      </p:pic>
    </p:spTree>
    <p:extLst>
      <p:ext uri="{BB962C8B-B14F-4D97-AF65-F5344CB8AC3E}">
        <p14:creationId xmlns:p14="http://schemas.microsoft.com/office/powerpoint/2010/main" val="229840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Wat zijn jouw voedingsgewoontes?</a:t>
            </a:r>
          </a:p>
        </p:txBody>
      </p:sp>
      <p:sp>
        <p:nvSpPr>
          <p:cNvPr id="3" name="Tijdelijke aanduiding voor inhoud 2"/>
          <p:cNvSpPr>
            <a:spLocks noGrp="1"/>
          </p:cNvSpPr>
          <p:nvPr>
            <p:ph idx="1"/>
          </p:nvPr>
        </p:nvSpPr>
        <p:spPr/>
        <p:txBody>
          <a:bodyPr/>
          <a:lstStyle/>
          <a:p>
            <a:r>
              <a:rPr lang="nl-NL" dirty="0">
                <a:hlinkClick r:id="rId2"/>
              </a:rPr>
              <a:t>https://nos.nl/nieuwsuur/video/2053967-het-voedsellabyrint-wordt-alleen-maar-groter.html</a:t>
            </a:r>
          </a:p>
          <a:p>
            <a:r>
              <a:rPr lang="nl-NL" dirty="0">
                <a:hlinkClick r:id="rId2"/>
              </a:rPr>
              <a:t>https://www.youtube.com/watch?v=sywTX2IXPYo</a:t>
            </a:r>
            <a:endParaRPr lang="nl-NL" dirty="0"/>
          </a:p>
          <a:p>
            <a:endParaRPr lang="nl-NL" dirty="0"/>
          </a:p>
        </p:txBody>
      </p:sp>
    </p:spTree>
    <p:extLst>
      <p:ext uri="{BB962C8B-B14F-4D97-AF65-F5344CB8AC3E}">
        <p14:creationId xmlns:p14="http://schemas.microsoft.com/office/powerpoint/2010/main" val="1608680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p:cNvSpPr>
            <a:spLocks noGrp="1"/>
          </p:cNvSpPr>
          <p:nvPr>
            <p:ph type="title"/>
          </p:nvPr>
        </p:nvSpPr>
        <p:spPr>
          <a:xfrm>
            <a:off x="640079" y="2053641"/>
            <a:ext cx="3669161" cy="2760098"/>
          </a:xfrm>
        </p:spPr>
        <p:txBody>
          <a:bodyPr>
            <a:normAutofit/>
          </a:bodyPr>
          <a:lstStyle/>
          <a:p>
            <a:r>
              <a:rPr lang="nl-NL" sz="3700">
                <a:solidFill>
                  <a:srgbClr val="FFFFFF"/>
                </a:solidFill>
              </a:rPr>
              <a:t>Ontstaan van voedingsmiddelen</a:t>
            </a:r>
          </a:p>
        </p:txBody>
      </p:sp>
      <p:sp>
        <p:nvSpPr>
          <p:cNvPr id="3" name="Tijdelijke aanduiding voor inhoud 2"/>
          <p:cNvSpPr>
            <a:spLocks noGrp="1"/>
          </p:cNvSpPr>
          <p:nvPr>
            <p:ph idx="1"/>
          </p:nvPr>
        </p:nvSpPr>
        <p:spPr>
          <a:xfrm>
            <a:off x="6090574" y="801866"/>
            <a:ext cx="5306084" cy="5230634"/>
          </a:xfrm>
        </p:spPr>
        <p:txBody>
          <a:bodyPr anchor="ctr">
            <a:normAutofit/>
          </a:bodyPr>
          <a:lstStyle/>
          <a:p>
            <a:r>
              <a:rPr lang="nl-NL" sz="2400">
                <a:solidFill>
                  <a:srgbClr val="000000"/>
                </a:solidFill>
              </a:rPr>
              <a:t>Ver voor de jaartelling leefden mensen van jagen, vissen en verzamelen van eetbare planten(delen). </a:t>
            </a:r>
          </a:p>
          <a:p>
            <a:r>
              <a:rPr lang="nl-NL" sz="2400">
                <a:solidFill>
                  <a:srgbClr val="000000"/>
                </a:solidFill>
              </a:rPr>
              <a:t>Vroeger ging het bij voeding voornamelijk om de fysieke behoefte aan energie. </a:t>
            </a:r>
          </a:p>
          <a:p>
            <a:r>
              <a:rPr lang="nl-NL" sz="2400">
                <a:solidFill>
                  <a:srgbClr val="000000"/>
                </a:solidFill>
              </a:rPr>
              <a:t>Tegenwoordig is voedsel in westerse landen overal beschikbaar in de vorm van verschillende voedingsmiddelen. </a:t>
            </a:r>
          </a:p>
          <a:p>
            <a:r>
              <a:rPr lang="nl-NL" sz="2400">
                <a:solidFill>
                  <a:srgbClr val="000000"/>
                </a:solidFill>
              </a:rPr>
              <a:t>Nu hebben we meer eisen aan voeding dan alleen energiebehoefte.</a:t>
            </a:r>
          </a:p>
          <a:p>
            <a:r>
              <a:rPr lang="nl-NL" sz="2400">
                <a:solidFill>
                  <a:srgbClr val="000000"/>
                </a:solidFill>
              </a:rPr>
              <a:t>Ook heeft voeding een belangrijke rol in het sociaal verkeer.</a:t>
            </a:r>
          </a:p>
          <a:p>
            <a:endParaRPr lang="nl-NL" sz="2400">
              <a:solidFill>
                <a:srgbClr val="000000"/>
              </a:solidFill>
            </a:endParaRPr>
          </a:p>
        </p:txBody>
      </p:sp>
      <p:pic>
        <p:nvPicPr>
          <p:cNvPr id="4" name="Afbeelding 3"/>
          <p:cNvPicPr>
            <a:picLocks noChangeAspect="1"/>
          </p:cNvPicPr>
          <p:nvPr/>
        </p:nvPicPr>
        <p:blipFill>
          <a:blip r:embed="rId4"/>
          <a:stretch>
            <a:fillRect/>
          </a:stretch>
        </p:blipFill>
        <p:spPr>
          <a:xfrm>
            <a:off x="0" y="6165669"/>
            <a:ext cx="2169840" cy="692331"/>
          </a:xfrm>
          <a:prstGeom prst="rect">
            <a:avLst/>
          </a:prstGeom>
        </p:spPr>
      </p:pic>
    </p:spTree>
    <p:extLst>
      <p:ext uri="{BB962C8B-B14F-4D97-AF65-F5344CB8AC3E}">
        <p14:creationId xmlns:p14="http://schemas.microsoft.com/office/powerpoint/2010/main" val="18393800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Top Corners Rounded 70">
            <a:extLst>
              <a:ext uri="{FF2B5EF4-FFF2-40B4-BE49-F238E27FC236}">
                <a16:creationId xmlns:a16="http://schemas.microsoft.com/office/drawing/2014/main" id="{3BAF1561-20C4-41FD-A35F-BF2B9E727F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529466" y="996722"/>
            <a:ext cx="5923488" cy="4864556"/>
          </a:xfrm>
          <a:prstGeom prst="round2SameRect">
            <a:avLst>
              <a:gd name="adj1" fmla="val 3762"/>
              <a:gd name="adj2" fmla="val 0"/>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3" name="Rectangle: Top Corners Rounded 72">
            <a:extLst>
              <a:ext uri="{FF2B5EF4-FFF2-40B4-BE49-F238E27FC236}">
                <a16:creationId xmlns:a16="http://schemas.microsoft.com/office/drawing/2014/main" id="{839DC788-B140-4F3E-A91E-CB3E70ED94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57200" y="1050468"/>
            <a:ext cx="5609397" cy="4757058"/>
          </a:xfrm>
          <a:prstGeom prst="round2SameRect">
            <a:avLst>
              <a:gd name="adj1" fmla="val 2061"/>
              <a:gd name="adj2" fmla="val 0"/>
            </a:avLst>
          </a:prstGeom>
          <a:no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p:cNvSpPr>
            <a:spLocks noGrp="1"/>
          </p:cNvSpPr>
          <p:nvPr>
            <p:ph type="title"/>
          </p:nvPr>
        </p:nvSpPr>
        <p:spPr>
          <a:xfrm>
            <a:off x="321733" y="981091"/>
            <a:ext cx="4092951" cy="1624457"/>
          </a:xfrm>
        </p:spPr>
        <p:txBody>
          <a:bodyPr>
            <a:normAutofit/>
          </a:bodyPr>
          <a:lstStyle/>
          <a:p>
            <a:r>
              <a:rPr lang="nl-NL" sz="3600">
                <a:solidFill>
                  <a:schemeClr val="bg1"/>
                </a:solidFill>
              </a:rPr>
              <a:t>Voedingsstoffen</a:t>
            </a:r>
          </a:p>
        </p:txBody>
      </p:sp>
      <p:cxnSp>
        <p:nvCxnSpPr>
          <p:cNvPr id="75" name="Straight Connector 74">
            <a:extLst>
              <a:ext uri="{FF2B5EF4-FFF2-40B4-BE49-F238E27FC236}">
                <a16:creationId xmlns:a16="http://schemas.microsoft.com/office/drawing/2014/main" id="{FC18D930-0EEE-448F-ABF1-2AA3C83DA55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4071" y="2705800"/>
            <a:ext cx="1597456" cy="0"/>
          </a:xfrm>
          <a:prstGeom prst="line">
            <a:avLst/>
          </a:prstGeom>
          <a:ln w="508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p:cNvSpPr>
            <a:spLocks noGrp="1"/>
          </p:cNvSpPr>
          <p:nvPr>
            <p:ph idx="1"/>
          </p:nvPr>
        </p:nvSpPr>
        <p:spPr>
          <a:xfrm>
            <a:off x="321733" y="2834809"/>
            <a:ext cx="4092951" cy="3042099"/>
          </a:xfrm>
        </p:spPr>
        <p:txBody>
          <a:bodyPr anchor="t">
            <a:normAutofit/>
          </a:bodyPr>
          <a:lstStyle/>
          <a:p>
            <a:pPr marL="0" indent="0">
              <a:buNone/>
            </a:pPr>
            <a:r>
              <a:rPr lang="nl-NL" sz="1600">
                <a:solidFill>
                  <a:schemeClr val="bg1"/>
                </a:solidFill>
              </a:rPr>
              <a:t>Er zijn in totaal zes verschillende voedingsstoffen. Welke zijn dat?</a:t>
            </a:r>
          </a:p>
          <a:p>
            <a:pPr marL="0" indent="0">
              <a:buNone/>
            </a:pPr>
            <a:endParaRPr lang="nl-NL" sz="1600">
              <a:solidFill>
                <a:schemeClr val="bg1"/>
              </a:solidFill>
            </a:endParaRPr>
          </a:p>
          <a:p>
            <a:pPr marL="457200" indent="-457200">
              <a:buFont typeface="+mj-lt"/>
              <a:buAutoNum type="arabicPeriod"/>
            </a:pPr>
            <a:r>
              <a:rPr lang="nl-NL" sz="1600">
                <a:solidFill>
                  <a:schemeClr val="bg1"/>
                </a:solidFill>
              </a:rPr>
              <a:t>Vetten</a:t>
            </a:r>
          </a:p>
          <a:p>
            <a:pPr marL="457200" indent="-457200">
              <a:buFont typeface="+mj-lt"/>
              <a:buAutoNum type="arabicPeriod"/>
            </a:pPr>
            <a:r>
              <a:rPr lang="nl-NL" sz="1600">
                <a:solidFill>
                  <a:schemeClr val="bg1"/>
                </a:solidFill>
              </a:rPr>
              <a:t>Eiwitten</a:t>
            </a:r>
          </a:p>
          <a:p>
            <a:pPr marL="457200" indent="-457200">
              <a:buFont typeface="+mj-lt"/>
              <a:buAutoNum type="arabicPeriod"/>
            </a:pPr>
            <a:r>
              <a:rPr lang="nl-NL" sz="1600">
                <a:solidFill>
                  <a:schemeClr val="bg1"/>
                </a:solidFill>
              </a:rPr>
              <a:t>Koolhydraten</a:t>
            </a:r>
          </a:p>
          <a:p>
            <a:pPr marL="457200" indent="-457200">
              <a:buFont typeface="+mj-lt"/>
              <a:buAutoNum type="arabicPeriod"/>
            </a:pPr>
            <a:r>
              <a:rPr lang="nl-NL" sz="1600">
                <a:solidFill>
                  <a:schemeClr val="bg1"/>
                </a:solidFill>
              </a:rPr>
              <a:t>Vitaminen</a:t>
            </a:r>
          </a:p>
          <a:p>
            <a:pPr marL="457200" indent="-457200">
              <a:buFont typeface="+mj-lt"/>
              <a:buAutoNum type="arabicPeriod"/>
            </a:pPr>
            <a:r>
              <a:rPr lang="nl-NL" sz="1600">
                <a:solidFill>
                  <a:schemeClr val="bg1"/>
                </a:solidFill>
              </a:rPr>
              <a:t>Mineralen</a:t>
            </a:r>
          </a:p>
          <a:p>
            <a:pPr marL="457200" indent="-457200">
              <a:buFont typeface="+mj-lt"/>
              <a:buAutoNum type="arabicPeriod"/>
            </a:pPr>
            <a:r>
              <a:rPr lang="nl-NL" sz="1600">
                <a:solidFill>
                  <a:schemeClr val="bg1"/>
                </a:solidFill>
              </a:rPr>
              <a:t>Water</a:t>
            </a:r>
          </a:p>
        </p:txBody>
      </p:sp>
      <p:pic>
        <p:nvPicPr>
          <p:cNvPr id="1026" name="Picture 2" descr="Afbeeldingsresultaat voor voedingsstoffen"/>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5203767" y="1894855"/>
            <a:ext cx="6542117" cy="2911241"/>
          </a:xfrm>
          <a:prstGeom prst="rect">
            <a:avLst/>
          </a:prstGeom>
          <a:noFill/>
          <a:extLst>
            <a:ext uri="{909E8E84-426E-40DD-AFC4-6F175D3DCCD1}">
              <a14:hiddenFill xmlns:a14="http://schemas.microsoft.com/office/drawing/2010/main">
                <a:solidFill>
                  <a:srgbClr val="FFFFFF"/>
                </a:solidFill>
              </a14:hiddenFill>
            </a:ext>
          </a:extLst>
        </p:spPr>
      </p:pic>
      <p:pic>
        <p:nvPicPr>
          <p:cNvPr id="5" name="Afbeelding 4"/>
          <p:cNvPicPr>
            <a:picLocks noChangeAspect="1"/>
          </p:cNvPicPr>
          <p:nvPr/>
        </p:nvPicPr>
        <p:blipFill>
          <a:blip r:embed="rId4"/>
          <a:stretch>
            <a:fillRect/>
          </a:stretch>
        </p:blipFill>
        <p:spPr>
          <a:xfrm>
            <a:off x="0" y="6165669"/>
            <a:ext cx="2169840" cy="692331"/>
          </a:xfrm>
          <a:prstGeom prst="rect">
            <a:avLst/>
          </a:prstGeom>
        </p:spPr>
      </p:pic>
    </p:spTree>
    <p:extLst>
      <p:ext uri="{BB962C8B-B14F-4D97-AF65-F5344CB8AC3E}">
        <p14:creationId xmlns:p14="http://schemas.microsoft.com/office/powerpoint/2010/main" val="2191360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1026"/>
                                        </p:tgtEl>
                                        <p:attrNameLst>
                                          <p:attrName>style.visibility</p:attrName>
                                        </p:attrNameLst>
                                      </p:cBhvr>
                                      <p:to>
                                        <p:strVal val="visible"/>
                                      </p:to>
                                    </p:set>
                                    <p:animEffect transition="in" filter="fade">
                                      <p:cBhvr>
                                        <p:cTn id="43"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Freeform: Shape 12">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5" name="Group 14">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6"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7"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8"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9"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20"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1"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el 1"/>
          <p:cNvSpPr>
            <a:spLocks noGrp="1"/>
          </p:cNvSpPr>
          <p:nvPr>
            <p:ph type="title"/>
          </p:nvPr>
        </p:nvSpPr>
        <p:spPr>
          <a:xfrm>
            <a:off x="535020" y="685800"/>
            <a:ext cx="2780271" cy="5105400"/>
          </a:xfrm>
        </p:spPr>
        <p:txBody>
          <a:bodyPr vert="horz" lIns="91440" tIns="45720" rIns="91440" bIns="45720" rtlCol="0" anchor="ctr">
            <a:normAutofit/>
          </a:bodyPr>
          <a:lstStyle/>
          <a:p>
            <a:r>
              <a:rPr lang="en-US" sz="3100">
                <a:solidFill>
                  <a:srgbClr val="FFFFFF"/>
                </a:solidFill>
              </a:rPr>
              <a:t>Functie van voedingsstoffen</a:t>
            </a:r>
          </a:p>
        </p:txBody>
      </p:sp>
      <p:pic>
        <p:nvPicPr>
          <p:cNvPr id="5" name="Afbeelding 4"/>
          <p:cNvPicPr>
            <a:picLocks noChangeAspect="1"/>
          </p:cNvPicPr>
          <p:nvPr/>
        </p:nvPicPr>
        <p:blipFill>
          <a:blip r:embed="rId2"/>
          <a:stretch>
            <a:fillRect/>
          </a:stretch>
        </p:blipFill>
        <p:spPr>
          <a:xfrm>
            <a:off x="0" y="6165669"/>
            <a:ext cx="2169840" cy="692331"/>
          </a:xfrm>
          <a:prstGeom prst="rect">
            <a:avLst/>
          </a:prstGeom>
        </p:spPr>
      </p:pic>
      <p:graphicFrame>
        <p:nvGraphicFramePr>
          <p:cNvPr id="8" name="Tijdelijke aanduiding voor inhoud 2">
            <a:extLst>
              <a:ext uri="{FF2B5EF4-FFF2-40B4-BE49-F238E27FC236}">
                <a16:creationId xmlns:a16="http://schemas.microsoft.com/office/drawing/2014/main" id="{9F23A818-C5AD-4BDD-907B-E6C3C52092DE}"/>
              </a:ext>
            </a:extLst>
          </p:cNvPr>
          <p:cNvGraphicFramePr/>
          <p:nvPr>
            <p:extLst>
              <p:ext uri="{D42A27DB-BD31-4B8C-83A1-F6EECF244321}">
                <p14:modId xmlns:p14="http://schemas.microsoft.com/office/powerpoint/2010/main" val="806476588"/>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034556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Top Corners Rounded 70">
            <a:extLst>
              <a:ext uri="{FF2B5EF4-FFF2-40B4-BE49-F238E27FC236}">
                <a16:creationId xmlns:a16="http://schemas.microsoft.com/office/drawing/2014/main" id="{3BAF1561-20C4-41FD-A35F-BF2B9E727F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529466" y="996722"/>
            <a:ext cx="5923488" cy="4864556"/>
          </a:xfrm>
          <a:prstGeom prst="round2SameRect">
            <a:avLst>
              <a:gd name="adj1" fmla="val 3762"/>
              <a:gd name="adj2" fmla="val 0"/>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3" name="Rectangle: Top Corners Rounded 72">
            <a:extLst>
              <a:ext uri="{FF2B5EF4-FFF2-40B4-BE49-F238E27FC236}">
                <a16:creationId xmlns:a16="http://schemas.microsoft.com/office/drawing/2014/main" id="{839DC788-B140-4F3E-A91E-CB3E70ED94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57200" y="1050468"/>
            <a:ext cx="5609397" cy="4757058"/>
          </a:xfrm>
          <a:prstGeom prst="round2SameRect">
            <a:avLst>
              <a:gd name="adj1" fmla="val 2061"/>
              <a:gd name="adj2" fmla="val 0"/>
            </a:avLst>
          </a:prstGeom>
          <a:no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p:cNvSpPr>
            <a:spLocks noGrp="1"/>
          </p:cNvSpPr>
          <p:nvPr>
            <p:ph type="title"/>
          </p:nvPr>
        </p:nvSpPr>
        <p:spPr>
          <a:xfrm>
            <a:off x="321733" y="981091"/>
            <a:ext cx="4092951" cy="1624457"/>
          </a:xfrm>
        </p:spPr>
        <p:txBody>
          <a:bodyPr>
            <a:normAutofit/>
          </a:bodyPr>
          <a:lstStyle/>
          <a:p>
            <a:r>
              <a:rPr lang="nl-NL" sz="3600">
                <a:solidFill>
                  <a:schemeClr val="bg1"/>
                </a:solidFill>
              </a:rPr>
              <a:t>Voedingsstoffen</a:t>
            </a:r>
          </a:p>
        </p:txBody>
      </p:sp>
      <p:cxnSp>
        <p:nvCxnSpPr>
          <p:cNvPr id="75" name="Straight Connector 74">
            <a:extLst>
              <a:ext uri="{FF2B5EF4-FFF2-40B4-BE49-F238E27FC236}">
                <a16:creationId xmlns:a16="http://schemas.microsoft.com/office/drawing/2014/main" id="{FC18D930-0EEE-448F-ABF1-2AA3C83DA55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4071" y="2705800"/>
            <a:ext cx="1597456" cy="0"/>
          </a:xfrm>
          <a:prstGeom prst="line">
            <a:avLst/>
          </a:prstGeom>
          <a:ln w="508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p:cNvSpPr>
            <a:spLocks noGrp="1"/>
          </p:cNvSpPr>
          <p:nvPr>
            <p:ph idx="1"/>
          </p:nvPr>
        </p:nvSpPr>
        <p:spPr>
          <a:xfrm>
            <a:off x="321733" y="2834809"/>
            <a:ext cx="4092951" cy="3042099"/>
          </a:xfrm>
        </p:spPr>
        <p:txBody>
          <a:bodyPr anchor="t">
            <a:normAutofit/>
          </a:bodyPr>
          <a:lstStyle/>
          <a:p>
            <a:pPr marL="0" indent="0">
              <a:buNone/>
            </a:pPr>
            <a:r>
              <a:rPr lang="nl-NL" sz="1400">
                <a:solidFill>
                  <a:schemeClr val="bg1"/>
                </a:solidFill>
              </a:rPr>
              <a:t>Welke functie heeft iedere voedingsstoffen. Welke zijn dat?</a:t>
            </a:r>
            <a:br>
              <a:rPr lang="nl-NL" sz="1400">
                <a:solidFill>
                  <a:schemeClr val="bg1"/>
                </a:solidFill>
              </a:rPr>
            </a:br>
            <a:r>
              <a:rPr lang="nl-NL" sz="1400">
                <a:solidFill>
                  <a:schemeClr val="bg1"/>
                </a:solidFill>
              </a:rPr>
              <a:t>Ieder groep werkt 1 voedingsstof uit.</a:t>
            </a:r>
          </a:p>
          <a:p>
            <a:pPr marL="0" indent="0">
              <a:buNone/>
            </a:pPr>
            <a:endParaRPr lang="nl-NL" sz="1400">
              <a:solidFill>
                <a:schemeClr val="bg1"/>
              </a:solidFill>
            </a:endParaRPr>
          </a:p>
          <a:p>
            <a:pPr marL="457200" indent="-457200">
              <a:buFont typeface="+mj-lt"/>
              <a:buAutoNum type="arabicPeriod"/>
            </a:pPr>
            <a:r>
              <a:rPr lang="nl-NL" sz="1400">
                <a:solidFill>
                  <a:schemeClr val="bg1"/>
                </a:solidFill>
              </a:rPr>
              <a:t>Vetten </a:t>
            </a:r>
            <a:r>
              <a:rPr lang="nl-NL" sz="1400">
                <a:solidFill>
                  <a:schemeClr val="bg1"/>
                </a:solidFill>
                <a:sym typeface="Wingdings" panose="05000000000000000000" pitchFamily="2" charset="2"/>
              </a:rPr>
              <a:t> ?</a:t>
            </a:r>
            <a:endParaRPr lang="nl-NL" sz="1400">
              <a:solidFill>
                <a:schemeClr val="bg1"/>
              </a:solidFill>
            </a:endParaRPr>
          </a:p>
          <a:p>
            <a:pPr marL="457200" indent="-457200">
              <a:buFont typeface="+mj-lt"/>
              <a:buAutoNum type="arabicPeriod"/>
            </a:pPr>
            <a:r>
              <a:rPr lang="nl-NL" sz="1400">
                <a:solidFill>
                  <a:schemeClr val="bg1"/>
                </a:solidFill>
              </a:rPr>
              <a:t>Eiwitten </a:t>
            </a:r>
            <a:r>
              <a:rPr lang="nl-NL" sz="1400">
                <a:solidFill>
                  <a:schemeClr val="bg1"/>
                </a:solidFill>
                <a:sym typeface="Wingdings" panose="05000000000000000000" pitchFamily="2" charset="2"/>
              </a:rPr>
              <a:t> ?</a:t>
            </a:r>
            <a:endParaRPr lang="nl-NL" sz="1400">
              <a:solidFill>
                <a:schemeClr val="bg1"/>
              </a:solidFill>
            </a:endParaRPr>
          </a:p>
          <a:p>
            <a:pPr marL="457200" indent="-457200">
              <a:buFont typeface="+mj-lt"/>
              <a:buAutoNum type="arabicPeriod"/>
            </a:pPr>
            <a:r>
              <a:rPr lang="nl-NL" sz="1400">
                <a:solidFill>
                  <a:schemeClr val="bg1"/>
                </a:solidFill>
              </a:rPr>
              <a:t>Koolhydraten </a:t>
            </a:r>
            <a:r>
              <a:rPr lang="nl-NL" sz="1400">
                <a:solidFill>
                  <a:schemeClr val="bg1"/>
                </a:solidFill>
                <a:sym typeface="Wingdings" panose="05000000000000000000" pitchFamily="2" charset="2"/>
              </a:rPr>
              <a:t> ?</a:t>
            </a:r>
            <a:endParaRPr lang="nl-NL" sz="1400">
              <a:solidFill>
                <a:schemeClr val="bg1"/>
              </a:solidFill>
            </a:endParaRPr>
          </a:p>
          <a:p>
            <a:pPr marL="457200" indent="-457200">
              <a:buFont typeface="+mj-lt"/>
              <a:buAutoNum type="arabicPeriod"/>
            </a:pPr>
            <a:r>
              <a:rPr lang="nl-NL" sz="1400">
                <a:solidFill>
                  <a:schemeClr val="bg1"/>
                </a:solidFill>
              </a:rPr>
              <a:t>Vitaminen </a:t>
            </a:r>
            <a:r>
              <a:rPr lang="nl-NL" sz="1400">
                <a:solidFill>
                  <a:schemeClr val="bg1"/>
                </a:solidFill>
                <a:sym typeface="Wingdings" panose="05000000000000000000" pitchFamily="2" charset="2"/>
              </a:rPr>
              <a:t> ?</a:t>
            </a:r>
            <a:endParaRPr lang="nl-NL" sz="1400">
              <a:solidFill>
                <a:schemeClr val="bg1"/>
              </a:solidFill>
            </a:endParaRPr>
          </a:p>
          <a:p>
            <a:pPr marL="457200" indent="-457200">
              <a:buFont typeface="+mj-lt"/>
              <a:buAutoNum type="arabicPeriod"/>
            </a:pPr>
            <a:r>
              <a:rPr lang="nl-NL" sz="1400">
                <a:solidFill>
                  <a:schemeClr val="bg1"/>
                </a:solidFill>
              </a:rPr>
              <a:t>Mineralen </a:t>
            </a:r>
            <a:r>
              <a:rPr lang="nl-NL" sz="1400">
                <a:solidFill>
                  <a:schemeClr val="bg1"/>
                </a:solidFill>
                <a:sym typeface="Wingdings" panose="05000000000000000000" pitchFamily="2" charset="2"/>
              </a:rPr>
              <a:t>?</a:t>
            </a:r>
            <a:endParaRPr lang="nl-NL" sz="1400">
              <a:solidFill>
                <a:schemeClr val="bg1"/>
              </a:solidFill>
            </a:endParaRPr>
          </a:p>
          <a:p>
            <a:pPr marL="457200" indent="-457200">
              <a:buFont typeface="+mj-lt"/>
              <a:buAutoNum type="arabicPeriod"/>
            </a:pPr>
            <a:r>
              <a:rPr lang="nl-NL" sz="1400">
                <a:solidFill>
                  <a:schemeClr val="bg1"/>
                </a:solidFill>
              </a:rPr>
              <a:t>Water </a:t>
            </a:r>
            <a:r>
              <a:rPr lang="nl-NL" sz="1400">
                <a:solidFill>
                  <a:schemeClr val="bg1"/>
                </a:solidFill>
                <a:sym typeface="Wingdings" panose="05000000000000000000" pitchFamily="2" charset="2"/>
              </a:rPr>
              <a:t> ? </a:t>
            </a:r>
            <a:endParaRPr lang="nl-NL" sz="1400">
              <a:solidFill>
                <a:schemeClr val="bg1"/>
              </a:solidFill>
            </a:endParaRPr>
          </a:p>
        </p:txBody>
      </p:sp>
      <p:pic>
        <p:nvPicPr>
          <p:cNvPr id="1026" name="Picture 2" descr="Afbeeldingsresultaat voor voedingsstoffen"/>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5203767" y="1894855"/>
            <a:ext cx="6542117" cy="2911241"/>
          </a:xfrm>
          <a:prstGeom prst="rect">
            <a:avLst/>
          </a:prstGeom>
          <a:noFill/>
          <a:extLst>
            <a:ext uri="{909E8E84-426E-40DD-AFC4-6F175D3DCCD1}">
              <a14:hiddenFill xmlns:a14="http://schemas.microsoft.com/office/drawing/2010/main">
                <a:solidFill>
                  <a:srgbClr val="FFFFFF"/>
                </a:solidFill>
              </a14:hiddenFill>
            </a:ext>
          </a:extLst>
        </p:spPr>
      </p:pic>
      <p:pic>
        <p:nvPicPr>
          <p:cNvPr id="5" name="Afbeelding 4"/>
          <p:cNvPicPr>
            <a:picLocks noChangeAspect="1"/>
          </p:cNvPicPr>
          <p:nvPr/>
        </p:nvPicPr>
        <p:blipFill>
          <a:blip r:embed="rId4"/>
          <a:stretch>
            <a:fillRect/>
          </a:stretch>
        </p:blipFill>
        <p:spPr>
          <a:xfrm>
            <a:off x="0" y="6165669"/>
            <a:ext cx="2169840" cy="692331"/>
          </a:xfrm>
          <a:prstGeom prst="rect">
            <a:avLst/>
          </a:prstGeom>
        </p:spPr>
      </p:pic>
    </p:spTree>
    <p:extLst>
      <p:ext uri="{BB962C8B-B14F-4D97-AF65-F5344CB8AC3E}">
        <p14:creationId xmlns:p14="http://schemas.microsoft.com/office/powerpoint/2010/main" val="848420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1026"/>
                                        </p:tgtEl>
                                        <p:attrNameLst>
                                          <p:attrName>style.visibility</p:attrName>
                                        </p:attrNameLst>
                                      </p:cBhvr>
                                      <p:to>
                                        <p:strVal val="visible"/>
                                      </p:to>
                                    </p:set>
                                    <p:animEffect transition="in" filter="fade">
                                      <p:cBhvr>
                                        <p:cTn id="43"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rgbClr val="3F3F3F"/>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2" name="Titel 1"/>
          <p:cNvSpPr>
            <a:spLocks noGrp="1"/>
          </p:cNvSpPr>
          <p:nvPr>
            <p:ph type="title"/>
          </p:nvPr>
        </p:nvSpPr>
        <p:spPr>
          <a:xfrm>
            <a:off x="643468" y="623392"/>
            <a:ext cx="3363974" cy="1607060"/>
          </a:xfrm>
          <a:noFill/>
          <a:ln w="19050">
            <a:solidFill>
              <a:schemeClr val="tx1"/>
            </a:solidFill>
          </a:ln>
        </p:spPr>
        <p:txBody>
          <a:bodyPr wrap="square" anchor="ctr">
            <a:normAutofit/>
          </a:bodyPr>
          <a:lstStyle/>
          <a:p>
            <a:pPr algn="ctr"/>
            <a:r>
              <a:rPr lang="nl-NL" sz="2800"/>
              <a:t>Voedingsstoffen</a:t>
            </a:r>
          </a:p>
        </p:txBody>
      </p:sp>
      <p:sp>
        <p:nvSpPr>
          <p:cNvPr id="3" name="Tijdelijke aanduiding voor inhoud 2"/>
          <p:cNvSpPr>
            <a:spLocks noGrp="1"/>
          </p:cNvSpPr>
          <p:nvPr>
            <p:ph idx="1"/>
          </p:nvPr>
        </p:nvSpPr>
        <p:spPr>
          <a:xfrm>
            <a:off x="643468" y="2638043"/>
            <a:ext cx="3363974" cy="3415623"/>
          </a:xfrm>
        </p:spPr>
        <p:txBody>
          <a:bodyPr>
            <a:normAutofit/>
          </a:bodyPr>
          <a:lstStyle/>
          <a:p>
            <a:pPr marL="0" indent="0">
              <a:buNone/>
            </a:pPr>
            <a:r>
              <a:rPr lang="nl-NL" sz="1700"/>
              <a:t>Welke functie heeft iedere voedingsstoffen. Welke zijn dat?</a:t>
            </a:r>
          </a:p>
          <a:p>
            <a:pPr marL="0" indent="0">
              <a:buNone/>
            </a:pPr>
            <a:endParaRPr lang="nl-NL" sz="1700"/>
          </a:p>
          <a:p>
            <a:pPr marL="457200" indent="-457200">
              <a:buFont typeface="+mj-lt"/>
              <a:buAutoNum type="arabicPeriod"/>
            </a:pPr>
            <a:r>
              <a:rPr lang="nl-NL" sz="1700"/>
              <a:t>Vetten </a:t>
            </a:r>
            <a:r>
              <a:rPr lang="nl-NL" sz="1700">
                <a:sym typeface="Wingdings" panose="05000000000000000000" pitchFamily="2" charset="2"/>
              </a:rPr>
              <a:t> brandstof/bouwstof</a:t>
            </a:r>
            <a:endParaRPr lang="nl-NL" sz="1700"/>
          </a:p>
          <a:p>
            <a:pPr marL="457200" indent="-457200">
              <a:buFont typeface="+mj-lt"/>
              <a:buAutoNum type="arabicPeriod"/>
            </a:pPr>
            <a:r>
              <a:rPr lang="nl-NL" sz="1700"/>
              <a:t>Eiwitten </a:t>
            </a:r>
            <a:r>
              <a:rPr lang="nl-NL" sz="1700">
                <a:sym typeface="Wingdings" panose="05000000000000000000" pitchFamily="2" charset="2"/>
              </a:rPr>
              <a:t> bouwstof</a:t>
            </a:r>
            <a:endParaRPr lang="nl-NL" sz="1700"/>
          </a:p>
          <a:p>
            <a:pPr marL="457200" indent="-457200">
              <a:buFont typeface="+mj-lt"/>
              <a:buAutoNum type="arabicPeriod"/>
            </a:pPr>
            <a:r>
              <a:rPr lang="nl-NL" sz="1700"/>
              <a:t>Koolhydraten </a:t>
            </a:r>
            <a:r>
              <a:rPr lang="nl-NL" sz="1700">
                <a:sym typeface="Wingdings" panose="05000000000000000000" pitchFamily="2" charset="2"/>
              </a:rPr>
              <a:t> brandstof</a:t>
            </a:r>
            <a:endParaRPr lang="nl-NL" sz="1700"/>
          </a:p>
          <a:p>
            <a:pPr marL="457200" indent="-457200">
              <a:buFont typeface="+mj-lt"/>
              <a:buAutoNum type="arabicPeriod"/>
            </a:pPr>
            <a:r>
              <a:rPr lang="nl-NL" sz="1700"/>
              <a:t>Vitaminen </a:t>
            </a:r>
            <a:r>
              <a:rPr lang="nl-NL" sz="1700">
                <a:sym typeface="Wingdings" panose="05000000000000000000" pitchFamily="2" charset="2"/>
              </a:rPr>
              <a:t> regulerende stof</a:t>
            </a:r>
            <a:endParaRPr lang="nl-NL" sz="1700"/>
          </a:p>
          <a:p>
            <a:pPr marL="457200" indent="-457200">
              <a:buFont typeface="+mj-lt"/>
              <a:buAutoNum type="arabicPeriod"/>
            </a:pPr>
            <a:r>
              <a:rPr lang="nl-NL" sz="1700"/>
              <a:t>Mineralen </a:t>
            </a:r>
            <a:r>
              <a:rPr lang="nl-NL" sz="1700">
                <a:sym typeface="Wingdings" panose="05000000000000000000" pitchFamily="2" charset="2"/>
              </a:rPr>
              <a:t> bouwstof/</a:t>
            </a:r>
            <a:br>
              <a:rPr lang="nl-NL" sz="1700">
                <a:sym typeface="Wingdings" panose="05000000000000000000" pitchFamily="2" charset="2"/>
              </a:rPr>
            </a:br>
            <a:r>
              <a:rPr lang="nl-NL" sz="1700">
                <a:sym typeface="Wingdings" panose="05000000000000000000" pitchFamily="2" charset="2"/>
              </a:rPr>
              <a:t>regulerende stof</a:t>
            </a:r>
            <a:endParaRPr lang="nl-NL" sz="1700"/>
          </a:p>
          <a:p>
            <a:pPr marL="457200" indent="-457200">
              <a:buFont typeface="+mj-lt"/>
              <a:buAutoNum type="arabicPeriod"/>
            </a:pPr>
            <a:r>
              <a:rPr lang="nl-NL" sz="1700"/>
              <a:t>Water </a:t>
            </a:r>
            <a:r>
              <a:rPr lang="nl-NL" sz="1700">
                <a:sym typeface="Wingdings" panose="05000000000000000000" pitchFamily="2" charset="2"/>
              </a:rPr>
              <a:t> bouwstof </a:t>
            </a:r>
            <a:endParaRPr lang="nl-NL" sz="1700"/>
          </a:p>
        </p:txBody>
      </p:sp>
      <p:pic>
        <p:nvPicPr>
          <p:cNvPr id="1026" name="Picture 2" descr="Afbeeldingsresultaat voor voedingsstoffen"/>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5297763" y="1957771"/>
            <a:ext cx="6250769" cy="2781591"/>
          </a:xfrm>
          <a:prstGeom prst="rect">
            <a:avLst/>
          </a:prstGeom>
          <a:noFill/>
          <a:extLst>
            <a:ext uri="{909E8E84-426E-40DD-AFC4-6F175D3DCCD1}">
              <a14:hiddenFill xmlns:a14="http://schemas.microsoft.com/office/drawing/2010/main">
                <a:solidFill>
                  <a:srgbClr val="FFFFFF"/>
                </a:solidFill>
              </a14:hiddenFill>
            </a:ext>
          </a:extLst>
        </p:spPr>
      </p:pic>
      <p:pic>
        <p:nvPicPr>
          <p:cNvPr id="5" name="Afbeelding 4"/>
          <p:cNvPicPr>
            <a:picLocks noChangeAspect="1"/>
          </p:cNvPicPr>
          <p:nvPr/>
        </p:nvPicPr>
        <p:blipFill>
          <a:blip r:embed="rId4"/>
          <a:stretch>
            <a:fillRect/>
          </a:stretch>
        </p:blipFill>
        <p:spPr>
          <a:xfrm>
            <a:off x="0" y="6165669"/>
            <a:ext cx="2169840" cy="692331"/>
          </a:xfrm>
          <a:prstGeom prst="rect">
            <a:avLst/>
          </a:prstGeom>
        </p:spPr>
      </p:pic>
    </p:spTree>
    <p:extLst>
      <p:ext uri="{BB962C8B-B14F-4D97-AF65-F5344CB8AC3E}">
        <p14:creationId xmlns:p14="http://schemas.microsoft.com/office/powerpoint/2010/main" val="262713395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1026"/>
                                        </p:tgtEl>
                                        <p:attrNameLst>
                                          <p:attrName>style.visibility</p:attrName>
                                        </p:attrNameLst>
                                      </p:cBhvr>
                                      <p:to>
                                        <p:strVal val="visible"/>
                                      </p:to>
                                    </p:set>
                                    <p:animEffect transition="in" filter="fade">
                                      <p:cBhvr>
                                        <p:cTn id="43"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Kantoorthema">
  <a:themeElements>
    <a:clrScheme name="Aangepast 1">
      <a:dk1>
        <a:sysClr val="windowText" lastClr="000000"/>
      </a:dk1>
      <a:lt1>
        <a:sysClr val="window" lastClr="FFFFFF"/>
      </a:lt1>
      <a:dk2>
        <a:srgbClr val="455F51"/>
      </a:dk2>
      <a:lt2>
        <a:srgbClr val="E2DFCC"/>
      </a:lt2>
      <a:accent1>
        <a:srgbClr val="BDEA1A"/>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1FADF7D1B988245B1414887988CB676" ma:contentTypeVersion="7" ma:contentTypeDescription="Een nieuw document maken." ma:contentTypeScope="" ma:versionID="653225b50c932f8fbefe15d7aed2597a">
  <xsd:schema xmlns:xsd="http://www.w3.org/2001/XMLSchema" xmlns:xs="http://www.w3.org/2001/XMLSchema" xmlns:p="http://schemas.microsoft.com/office/2006/metadata/properties" xmlns:ns2="04a8cfdc-dc7c-4728-8468-1752323b6dce" targetNamespace="http://schemas.microsoft.com/office/2006/metadata/properties" ma:root="true" ma:fieldsID="176c809b388a38541564c2441b046995" ns2:_="">
    <xsd:import namespace="04a8cfdc-dc7c-4728-8468-1752323b6dc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a8cfdc-dc7c-4728-8468-1752323b6dc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A05D948-AD13-411C-BDF4-7DD3874913E9}">
  <ds:schemaRefs>
    <ds:schemaRef ds:uri="http://schemas.microsoft.com/office/2006/documentManagement/types"/>
    <ds:schemaRef ds:uri="http://purl.org/dc/terms/"/>
    <ds:schemaRef ds:uri="04a8cfdc-dc7c-4728-8468-1752323b6dce"/>
    <ds:schemaRef ds:uri="http://purl.org/dc/elements/1.1/"/>
    <ds:schemaRef ds:uri="http://schemas.microsoft.com/office/infopath/2007/PartnerControls"/>
    <ds:schemaRef ds:uri="http://www.w3.org/XML/1998/namespace"/>
    <ds:schemaRef ds:uri="http://schemas.openxmlformats.org/package/2006/metadata/core-properties"/>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EE10AAB4-7CEE-40E5-919E-A870767379AD}">
  <ds:schemaRefs>
    <ds:schemaRef ds:uri="http://schemas.microsoft.com/sharepoint/v3/contenttype/forms"/>
  </ds:schemaRefs>
</ds:datastoreItem>
</file>

<file path=customXml/itemProps3.xml><?xml version="1.0" encoding="utf-8"?>
<ds:datastoreItem xmlns:ds="http://schemas.openxmlformats.org/officeDocument/2006/customXml" ds:itemID="{C79C756D-C382-47A6-82CA-1298116F691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4a8cfdc-dc7c-4728-8468-1752323b6dc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16</TotalTime>
  <Words>875</Words>
  <Application>Microsoft Macintosh PowerPoint</Application>
  <PresentationFormat>Breedbeeld</PresentationFormat>
  <Paragraphs>257</Paragraphs>
  <Slides>17</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17</vt:i4>
      </vt:variant>
    </vt:vector>
  </HeadingPairs>
  <TitlesOfParts>
    <vt:vector size="21" baseType="lpstr">
      <vt:lpstr>Arial</vt:lpstr>
      <vt:lpstr>Calibri</vt:lpstr>
      <vt:lpstr>Calibri Light</vt:lpstr>
      <vt:lpstr>Kantoorthema</vt:lpstr>
      <vt:lpstr>Lifestyle Voeding en BMI</vt:lpstr>
      <vt:lpstr>Inhoud </vt:lpstr>
      <vt:lpstr>Leerdoelen</vt:lpstr>
      <vt:lpstr>Wat zijn jouw voedingsgewoontes?</vt:lpstr>
      <vt:lpstr>Ontstaan van voedingsmiddelen</vt:lpstr>
      <vt:lpstr>Voedingsstoffen</vt:lpstr>
      <vt:lpstr>Functie van voedingsstoffen</vt:lpstr>
      <vt:lpstr>Voedingsstoffen</vt:lpstr>
      <vt:lpstr>Voedingsstoffen</vt:lpstr>
      <vt:lpstr>Essentiele en niet-essentiële voedingsstoffen</vt:lpstr>
      <vt:lpstr>Energiebalans</vt:lpstr>
      <vt:lpstr>BMI of QI</vt:lpstr>
      <vt:lpstr>Body mass index </vt:lpstr>
      <vt:lpstr>Wanneer heb je overgewicht?</vt:lpstr>
      <vt:lpstr>Middelomtrek </vt:lpstr>
      <vt:lpstr>Wanneer heb je een te grote middelomtrek?</vt:lpstr>
      <vt:lpstr>Bloeddruk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Lifestyle Voeding en BMI</dc:title>
  <dc:creator>Mariska de Rouw</dc:creator>
  <cp:lastModifiedBy>Mariska de Rouw</cp:lastModifiedBy>
  <cp:revision>2</cp:revision>
  <dcterms:created xsi:type="dcterms:W3CDTF">2019-10-02T13:07:40Z</dcterms:created>
  <dcterms:modified xsi:type="dcterms:W3CDTF">2019-10-02T13:24:36Z</dcterms:modified>
</cp:coreProperties>
</file>